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73" r:id="rId16"/>
    <p:sldId id="274" r:id="rId17"/>
    <p:sldId id="275" r:id="rId18"/>
    <p:sldId id="278" r:id="rId19"/>
    <p:sldId id="269" r:id="rId20"/>
    <p:sldId id="270" r:id="rId21"/>
    <p:sldId id="271" r:id="rId22"/>
    <p:sldId id="272"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3" r:id="rId54"/>
    <p:sldId id="314" r:id="rId55"/>
    <p:sldId id="315" r:id="rId56"/>
    <p:sldId id="309" r:id="rId57"/>
    <p:sldId id="310" r:id="rId58"/>
    <p:sldId id="311" r:id="rId59"/>
    <p:sldId id="312"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78D8E-CA44-4D88-84B0-85422D83C7CE}"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1250394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78D8E-CA44-4D88-84B0-85422D83C7CE}"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129879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78D8E-CA44-4D88-84B0-85422D83C7CE}"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243630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78D8E-CA44-4D88-84B0-85422D83C7CE}"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68375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78D8E-CA44-4D88-84B0-85422D83C7CE}" type="datetimeFigureOut">
              <a:rPr lang="en-US" smtClean="0"/>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2564400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78D8E-CA44-4D88-84B0-85422D83C7CE}"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2467793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78D8E-CA44-4D88-84B0-85422D83C7CE}" type="datetimeFigureOut">
              <a:rPr lang="en-US" smtClean="0"/>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329274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78D8E-CA44-4D88-84B0-85422D83C7CE}" type="datetimeFigureOut">
              <a:rPr lang="en-US" smtClean="0"/>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266948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78D8E-CA44-4D88-84B0-85422D83C7CE}" type="datetimeFigureOut">
              <a:rPr lang="en-US" smtClean="0"/>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1552293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78D8E-CA44-4D88-84B0-85422D83C7CE}"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352321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78D8E-CA44-4D88-84B0-85422D83C7CE}" type="datetimeFigureOut">
              <a:rPr lang="en-US" smtClean="0"/>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428E3-E3EA-4A34-B566-736A1DA0474F}" type="slidenum">
              <a:rPr lang="en-US" smtClean="0"/>
              <a:t>‹#›</a:t>
            </a:fld>
            <a:endParaRPr lang="en-US"/>
          </a:p>
        </p:txBody>
      </p:sp>
    </p:spTree>
    <p:extLst>
      <p:ext uri="{BB962C8B-B14F-4D97-AF65-F5344CB8AC3E}">
        <p14:creationId xmlns:p14="http://schemas.microsoft.com/office/powerpoint/2010/main" val="3384718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78D8E-CA44-4D88-84B0-85422D83C7CE}" type="datetimeFigureOut">
              <a:rPr lang="en-US" smtClean="0"/>
              <a:t>9/8/2022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428E3-E3EA-4A34-B566-736A1DA0474F}" type="slidenum">
              <a:rPr lang="en-US" smtClean="0"/>
              <a:t>‹#›</a:t>
            </a:fld>
            <a:endParaRPr lang="en-US"/>
          </a:p>
        </p:txBody>
      </p:sp>
    </p:spTree>
    <p:extLst>
      <p:ext uri="{BB962C8B-B14F-4D97-AF65-F5344CB8AC3E}">
        <p14:creationId xmlns:p14="http://schemas.microsoft.com/office/powerpoint/2010/main" val="376998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smtClean="0">
                <a:solidFill>
                  <a:srgbClr val="FF0000"/>
                </a:solidFill>
              </a:rPr>
              <a:t>Two Dimensional Algorithm</a:t>
            </a:r>
            <a:endParaRPr lang="en-US" sz="4800" b="1" dirty="0">
              <a:solidFill>
                <a:srgbClr val="FF0000"/>
              </a:solidFill>
            </a:endParaRPr>
          </a:p>
        </p:txBody>
      </p:sp>
    </p:spTree>
    <p:extLst>
      <p:ext uri="{BB962C8B-B14F-4D97-AF65-F5344CB8AC3E}">
        <p14:creationId xmlns:p14="http://schemas.microsoft.com/office/powerpoint/2010/main" val="1128418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304800"/>
            <a:ext cx="8420100"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134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4582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345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3820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7398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942" y="152400"/>
            <a:ext cx="8763000" cy="6186309"/>
          </a:xfrm>
          <a:prstGeom prst="rect">
            <a:avLst/>
          </a:prstGeom>
          <a:noFill/>
        </p:spPr>
        <p:txBody>
          <a:bodyPr wrap="square" rtlCol="0">
            <a:spAutoFit/>
          </a:bodyPr>
          <a:lstStyle/>
          <a:p>
            <a:pPr algn="ctr"/>
            <a:r>
              <a:rPr lang="en-US" sz="3200" b="1" dirty="0" smtClean="0">
                <a:solidFill>
                  <a:srgbClr val="FF0000"/>
                </a:solidFill>
              </a:rPr>
              <a:t>Exercise-1 </a:t>
            </a:r>
          </a:p>
          <a:p>
            <a:r>
              <a:rPr lang="en-US" sz="2600" dirty="0" smtClean="0"/>
              <a:t>1.Digitize </a:t>
            </a:r>
            <a:r>
              <a:rPr lang="en-US" sz="2600" dirty="0"/>
              <a:t>the line from A(1,1) to B(10,8) using scan conversion line algorithm</a:t>
            </a:r>
            <a:r>
              <a:rPr lang="en-US" sz="2600" dirty="0" smtClean="0"/>
              <a:t>.</a:t>
            </a:r>
          </a:p>
          <a:p>
            <a:r>
              <a:rPr lang="en-US" sz="2600" dirty="0" smtClean="0"/>
              <a:t> </a:t>
            </a:r>
            <a:r>
              <a:rPr lang="en-US" sz="2600" dirty="0"/>
              <a:t>2. Draw a line with two end point P(5,3) and Q(1,2) using DDA </a:t>
            </a:r>
            <a:endParaRPr lang="en-US" sz="2600" dirty="0" smtClean="0"/>
          </a:p>
          <a:p>
            <a:r>
              <a:rPr lang="en-US" sz="2600" dirty="0" smtClean="0"/>
              <a:t>3</a:t>
            </a:r>
            <a:r>
              <a:rPr lang="en-US" sz="2600" dirty="0"/>
              <a:t>. Digitize the line with endpoints A(1,7) and B(6,3) using digital differential analyzer line drawing algorithm. Show all necessary steps. (TU 2013, 3 marks) . </a:t>
            </a:r>
            <a:endParaRPr lang="en-US" sz="2600" dirty="0" smtClean="0"/>
          </a:p>
          <a:p>
            <a:r>
              <a:rPr lang="en-US" sz="2600" dirty="0" smtClean="0"/>
              <a:t>4</a:t>
            </a:r>
            <a:r>
              <a:rPr lang="en-US" sz="2600" dirty="0"/>
              <a:t>. Digitize the line with end points (1,2) and (5,6) using digital differential analyzer method.(TU 2012, 3 marks). </a:t>
            </a:r>
            <a:endParaRPr lang="en-US" sz="2600" dirty="0" smtClean="0"/>
          </a:p>
          <a:p>
            <a:r>
              <a:rPr lang="en-US" sz="2600" dirty="0" smtClean="0"/>
              <a:t>5</a:t>
            </a:r>
            <a:r>
              <a:rPr lang="en-US" sz="2600" dirty="0"/>
              <a:t>. Digitize the given line endpoints (1,1) and (5, 5) using DDA. </a:t>
            </a:r>
            <a:endParaRPr lang="en-US" sz="2600" dirty="0" smtClean="0"/>
          </a:p>
          <a:p>
            <a:r>
              <a:rPr lang="en-US" sz="2600" dirty="0" smtClean="0"/>
              <a:t>6</a:t>
            </a:r>
            <a:r>
              <a:rPr lang="en-US" sz="2600" dirty="0"/>
              <a:t>. Draw a line using DDA with two end points A(0,0) and B(-10,8</a:t>
            </a:r>
            <a:r>
              <a:rPr lang="en-US" sz="2600" dirty="0" smtClean="0"/>
              <a:t>).</a:t>
            </a:r>
          </a:p>
          <a:p>
            <a:r>
              <a:rPr lang="en-US" sz="2600" dirty="0" smtClean="0"/>
              <a:t> 7. </a:t>
            </a:r>
            <a:r>
              <a:rPr lang="en-US" sz="2600" dirty="0"/>
              <a:t>Digitize line with start at (5,3) and end at (1,5) using DDA. </a:t>
            </a:r>
            <a:endParaRPr lang="en-US" sz="2600" dirty="0" smtClean="0"/>
          </a:p>
          <a:p>
            <a:r>
              <a:rPr lang="en-US" sz="2600" dirty="0" smtClean="0"/>
              <a:t>8</a:t>
            </a:r>
            <a:r>
              <a:rPr lang="en-US" sz="2600" dirty="0"/>
              <a:t>. Digitize DDA with all necessary steps with two end points (0,0) and (10,0).</a:t>
            </a:r>
          </a:p>
        </p:txBody>
      </p:sp>
    </p:spTree>
    <p:extLst>
      <p:ext uri="{BB962C8B-B14F-4D97-AF65-F5344CB8AC3E}">
        <p14:creationId xmlns:p14="http://schemas.microsoft.com/office/powerpoint/2010/main" val="3639428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563562"/>
          </a:xfrm>
        </p:spPr>
        <p:txBody>
          <a:bodyPr>
            <a:normAutofit fontScale="90000"/>
          </a:bodyPr>
          <a:lstStyle/>
          <a:p>
            <a:r>
              <a:rPr lang="en-US" dirty="0" err="1"/>
              <a:t>Bresenham</a:t>
            </a:r>
            <a:r>
              <a:rPr lang="en-US" dirty="0"/>
              <a:t> Line Drawing </a:t>
            </a:r>
            <a:r>
              <a:rPr lang="en-US" dirty="0" smtClean="0"/>
              <a:t>Algorithm</a:t>
            </a:r>
            <a:endParaRPr lang="en-US" dirty="0"/>
          </a:p>
        </p:txBody>
      </p:sp>
      <p:sp>
        <p:nvSpPr>
          <p:cNvPr id="3" name="Content Placeholder 2"/>
          <p:cNvSpPr>
            <a:spLocks noGrp="1"/>
          </p:cNvSpPr>
          <p:nvPr>
            <p:ph idx="1"/>
          </p:nvPr>
        </p:nvSpPr>
        <p:spPr>
          <a:xfrm>
            <a:off x="228600" y="838200"/>
            <a:ext cx="8839200" cy="5715000"/>
          </a:xfrm>
        </p:spPr>
        <p:txBody>
          <a:bodyPr>
            <a:normAutofit fontScale="92500" lnSpcReduction="20000"/>
          </a:bodyPr>
          <a:lstStyle/>
          <a:p>
            <a:pPr marL="0" indent="0" fontAlgn="base">
              <a:buNone/>
            </a:pPr>
            <a:r>
              <a:rPr lang="en-US" sz="2800" dirty="0"/>
              <a:t>• </a:t>
            </a:r>
            <a:r>
              <a:rPr lang="en-US" sz="2800" dirty="0" smtClean="0"/>
              <a:t>The </a:t>
            </a:r>
            <a:r>
              <a:rPr lang="en-US" sz="2800" dirty="0"/>
              <a:t>BLA is a more efficient method used to plot pixel position along a straight-line path. </a:t>
            </a:r>
            <a:endParaRPr lang="en-US" sz="2800" dirty="0" smtClean="0"/>
          </a:p>
          <a:p>
            <a:pPr marL="0" indent="0" algn="ctr" fontAlgn="base">
              <a:buNone/>
            </a:pPr>
            <a:r>
              <a:rPr lang="en-US" sz="2800" b="1" dirty="0" smtClean="0">
                <a:solidFill>
                  <a:srgbClr val="FF0000"/>
                </a:solidFill>
              </a:rPr>
              <a:t>Advantage </a:t>
            </a:r>
            <a:r>
              <a:rPr lang="en-US" sz="2800" b="1" dirty="0">
                <a:solidFill>
                  <a:srgbClr val="FF0000"/>
                </a:solidFill>
              </a:rPr>
              <a:t>of BLA over DDA </a:t>
            </a:r>
            <a:endParaRPr lang="en-US" sz="2800" b="1" dirty="0" smtClean="0">
              <a:solidFill>
                <a:srgbClr val="FF0000"/>
              </a:solidFill>
            </a:endParaRPr>
          </a:p>
          <a:p>
            <a:pPr marL="0" indent="0" fontAlgn="base">
              <a:buNone/>
            </a:pPr>
            <a:r>
              <a:rPr lang="en-US" sz="2800" dirty="0" smtClean="0"/>
              <a:t>• </a:t>
            </a:r>
            <a:r>
              <a:rPr lang="en-US" sz="2800" dirty="0"/>
              <a:t>In DDA algorithm each successive point is computed in floating point, so it requires more time and more memory space. While in BLA each successive point is calculated in integer value or whole number. So it requires less time and less memory space. </a:t>
            </a:r>
            <a:endParaRPr lang="en-US" sz="2800" dirty="0" smtClean="0"/>
          </a:p>
          <a:p>
            <a:pPr marL="0" indent="0" fontAlgn="base">
              <a:buNone/>
            </a:pPr>
            <a:r>
              <a:rPr lang="en-US" sz="2800" dirty="0" smtClean="0"/>
              <a:t>• </a:t>
            </a:r>
            <a:r>
              <a:rPr lang="en-US" sz="2800" dirty="0"/>
              <a:t>In DDA, since the calculated point value is floating point number, it should be rounded at the end of calculation but in BLA it does not need to round, so there is no accumulation of rounding error. • Due to rounding error, the line drawn by DDA algorithm is not accurate, while in BLA line is accurate. </a:t>
            </a:r>
            <a:endParaRPr lang="en-US" sz="2800" dirty="0" smtClean="0"/>
          </a:p>
          <a:p>
            <a:pPr marL="0" indent="0" fontAlgn="base">
              <a:buNone/>
            </a:pPr>
            <a:r>
              <a:rPr lang="en-US" sz="2800" dirty="0" smtClean="0"/>
              <a:t>• </a:t>
            </a:r>
            <a:r>
              <a:rPr lang="en-US" sz="2800" dirty="0"/>
              <a:t>DDA algorithm cannot be used in other application except line drawing, but BLA can be implemented in other application such as circle, ellipse and other curves.</a:t>
            </a:r>
            <a:endParaRPr lang="en-US" dirty="0"/>
          </a:p>
        </p:txBody>
      </p:sp>
    </p:spTree>
    <p:extLst>
      <p:ext uri="{BB962C8B-B14F-4D97-AF65-F5344CB8AC3E}">
        <p14:creationId xmlns:p14="http://schemas.microsoft.com/office/powerpoint/2010/main" val="544953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4953000" cy="411162"/>
          </a:xfrm>
        </p:spPr>
        <p:txBody>
          <a:bodyPr>
            <a:normAutofit fontScale="90000"/>
          </a:bodyPr>
          <a:lstStyle/>
          <a:p>
            <a:r>
              <a:rPr lang="en-US" dirty="0" smtClean="0"/>
              <a:t>BLA </a:t>
            </a:r>
            <a:endParaRPr lang="en-US" dirty="0"/>
          </a:p>
        </p:txBody>
      </p:sp>
      <p:sp>
        <p:nvSpPr>
          <p:cNvPr id="3" name="Content Placeholder 2"/>
          <p:cNvSpPr>
            <a:spLocks noGrp="1"/>
          </p:cNvSpPr>
          <p:nvPr>
            <p:ph idx="1"/>
          </p:nvPr>
        </p:nvSpPr>
        <p:spPr>
          <a:xfrm>
            <a:off x="76200" y="762000"/>
            <a:ext cx="6477000" cy="5867400"/>
          </a:xfrm>
        </p:spPr>
        <p:txBody>
          <a:bodyPr/>
          <a:lstStyle/>
          <a:p>
            <a:r>
              <a:rPr lang="en-US" dirty="0"/>
              <a:t>Let us assume that pixel (</a:t>
            </a:r>
            <a:r>
              <a:rPr lang="en-US" dirty="0" err="1"/>
              <a:t>xk</a:t>
            </a:r>
            <a:r>
              <a:rPr lang="en-US" dirty="0"/>
              <a:t> , </a:t>
            </a:r>
            <a:r>
              <a:rPr lang="en-US" dirty="0" err="1"/>
              <a:t>yk</a:t>
            </a:r>
            <a:r>
              <a:rPr lang="en-US" dirty="0"/>
              <a:t> ) is already plotted assuming that the sampling direction is along X-axis i.e. (xk+1, </a:t>
            </a:r>
            <a:r>
              <a:rPr lang="en-US" dirty="0" err="1"/>
              <a:t>yk</a:t>
            </a:r>
            <a:r>
              <a:rPr lang="en-US" dirty="0"/>
              <a:t> ) or (xk+1, yk+1). </a:t>
            </a:r>
            <a:endParaRPr lang="en-US" dirty="0" smtClean="0"/>
          </a:p>
          <a:p>
            <a:r>
              <a:rPr lang="en-US" dirty="0" smtClean="0"/>
              <a:t>Thus</a:t>
            </a:r>
            <a:r>
              <a:rPr lang="en-US" dirty="0"/>
              <a:t>, the common equation of the line is y = m(xk+1) + c </a:t>
            </a:r>
            <a:endParaRPr lang="en-US" dirty="0" smtClean="0"/>
          </a:p>
          <a:p>
            <a:r>
              <a:rPr lang="en-US" dirty="0" smtClean="0"/>
              <a:t>Now</a:t>
            </a:r>
            <a:r>
              <a:rPr lang="en-US" dirty="0"/>
              <a:t>, </a:t>
            </a:r>
            <a:endParaRPr lang="en-US" dirty="0" smtClean="0"/>
          </a:p>
          <a:p>
            <a:pPr marL="0" indent="0">
              <a:buNone/>
            </a:pPr>
            <a:r>
              <a:rPr lang="en-US" dirty="0" smtClean="0"/>
              <a:t>d1 </a:t>
            </a:r>
            <a:r>
              <a:rPr lang="en-US" dirty="0"/>
              <a:t>= y - </a:t>
            </a:r>
            <a:r>
              <a:rPr lang="en-US" dirty="0" err="1"/>
              <a:t>yk</a:t>
            </a:r>
            <a:r>
              <a:rPr lang="en-US" dirty="0"/>
              <a:t> = m (</a:t>
            </a:r>
            <a:r>
              <a:rPr lang="en-US" dirty="0" err="1"/>
              <a:t>xk</a:t>
            </a:r>
            <a:r>
              <a:rPr lang="en-US" dirty="0"/>
              <a:t> +1) + c - </a:t>
            </a:r>
            <a:r>
              <a:rPr lang="en-US" dirty="0" err="1"/>
              <a:t>yk</a:t>
            </a:r>
            <a:r>
              <a:rPr lang="en-US" dirty="0"/>
              <a:t> </a:t>
            </a:r>
            <a:endParaRPr lang="en-US" dirty="0" smtClean="0"/>
          </a:p>
          <a:p>
            <a:pPr marL="0" indent="0">
              <a:buNone/>
            </a:pPr>
            <a:r>
              <a:rPr lang="en-US" dirty="0" smtClean="0"/>
              <a:t>d2 </a:t>
            </a:r>
            <a:r>
              <a:rPr lang="en-US" dirty="0"/>
              <a:t>= (</a:t>
            </a:r>
            <a:r>
              <a:rPr lang="en-US" dirty="0" err="1"/>
              <a:t>yk</a:t>
            </a:r>
            <a:r>
              <a:rPr lang="en-US" dirty="0"/>
              <a:t> +1)- y = yk+1– {m (</a:t>
            </a:r>
            <a:r>
              <a:rPr lang="en-US" dirty="0" err="1"/>
              <a:t>xk</a:t>
            </a:r>
            <a:r>
              <a:rPr lang="en-US" dirty="0"/>
              <a:t> +1) + c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973" y="2438400"/>
            <a:ext cx="30384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825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991600" cy="6629400"/>
          </a:xfrm>
        </p:spPr>
        <p:txBody>
          <a:bodyPr/>
          <a:lstStyle/>
          <a:p>
            <a:pPr marL="0" indent="0">
              <a:buNone/>
            </a:pPr>
            <a:r>
              <a:rPr lang="en-US" dirty="0"/>
              <a:t>The difference </a:t>
            </a:r>
            <a:r>
              <a:rPr lang="en-US" dirty="0" err="1"/>
              <a:t>betn</a:t>
            </a:r>
            <a:r>
              <a:rPr lang="en-US" dirty="0"/>
              <a:t> these two separation is, </a:t>
            </a:r>
            <a:endParaRPr lang="en-US" dirty="0" smtClean="0"/>
          </a:p>
          <a:p>
            <a:pPr marL="0" indent="0">
              <a:buNone/>
            </a:pPr>
            <a:r>
              <a:rPr lang="en-US" b="1" dirty="0" smtClean="0"/>
              <a:t>d1 </a:t>
            </a:r>
            <a:r>
              <a:rPr lang="en-US" b="1" dirty="0"/>
              <a:t>- d2 </a:t>
            </a:r>
            <a:r>
              <a:rPr lang="en-US" dirty="0"/>
              <a:t>= [m (</a:t>
            </a:r>
            <a:r>
              <a:rPr lang="en-US" dirty="0" err="1"/>
              <a:t>xk</a:t>
            </a:r>
            <a:r>
              <a:rPr lang="en-US" dirty="0"/>
              <a:t> +1) + c - </a:t>
            </a:r>
            <a:r>
              <a:rPr lang="en-US" dirty="0" err="1"/>
              <a:t>yk</a:t>
            </a:r>
            <a:r>
              <a:rPr lang="en-US" dirty="0"/>
              <a:t> ] - [yk+1– {m (</a:t>
            </a:r>
            <a:r>
              <a:rPr lang="en-US" dirty="0" err="1"/>
              <a:t>xk</a:t>
            </a:r>
            <a:r>
              <a:rPr lang="en-US" dirty="0"/>
              <a:t> +1) + c }] </a:t>
            </a:r>
            <a:endParaRPr lang="en-US" dirty="0" smtClean="0"/>
          </a:p>
          <a:p>
            <a:pPr marL="0" indent="0">
              <a:buNone/>
            </a:pPr>
            <a:r>
              <a:rPr lang="en-US" dirty="0" smtClean="0"/>
              <a:t>Or, </a:t>
            </a:r>
          </a:p>
          <a:p>
            <a:pPr marL="0" indent="0">
              <a:buNone/>
            </a:pPr>
            <a:r>
              <a:rPr lang="en-US" dirty="0" smtClean="0"/>
              <a:t>d1- </a:t>
            </a:r>
            <a:r>
              <a:rPr lang="en-US" dirty="0"/>
              <a:t>d2 = 2m (xk+1)+ 2c - 2yk -1 </a:t>
            </a:r>
            <a:endParaRPr lang="en-US" dirty="0" smtClean="0"/>
          </a:p>
          <a:p>
            <a:pPr marL="0" indent="0">
              <a:buNone/>
            </a:pPr>
            <a:r>
              <a:rPr lang="en-US" dirty="0" smtClean="0"/>
              <a:t>Since</a:t>
            </a:r>
            <a:r>
              <a:rPr lang="en-US" dirty="0"/>
              <a:t>, </a:t>
            </a:r>
            <a:r>
              <a:rPr lang="en-US" b="1" dirty="0"/>
              <a:t>slope of line (m) = </a:t>
            </a:r>
            <a:r>
              <a:rPr lang="el-GR" b="1" dirty="0"/>
              <a:t>Δ</a:t>
            </a:r>
            <a:r>
              <a:rPr lang="en-US" b="1" dirty="0"/>
              <a:t>y / </a:t>
            </a:r>
            <a:r>
              <a:rPr lang="el-GR" b="1" dirty="0"/>
              <a:t>Δ</a:t>
            </a:r>
            <a:r>
              <a:rPr lang="en-US" b="1" dirty="0"/>
              <a:t>x</a:t>
            </a:r>
            <a:r>
              <a:rPr lang="en-US" dirty="0"/>
              <a:t>, </a:t>
            </a:r>
            <a:endParaRPr lang="en-US" dirty="0" smtClean="0"/>
          </a:p>
          <a:p>
            <a:pPr marL="0" indent="0">
              <a:buNone/>
            </a:pPr>
            <a:r>
              <a:rPr lang="en-US" dirty="0" smtClean="0"/>
              <a:t>We </a:t>
            </a:r>
            <a:r>
              <a:rPr lang="en-US" dirty="0"/>
              <a:t>have, </a:t>
            </a:r>
            <a:endParaRPr lang="en-US" dirty="0" smtClean="0"/>
          </a:p>
          <a:p>
            <a:pPr marL="0" indent="0">
              <a:buNone/>
            </a:pPr>
            <a:r>
              <a:rPr lang="el-GR" dirty="0" smtClean="0"/>
              <a:t>Δ</a:t>
            </a:r>
            <a:r>
              <a:rPr lang="en-US" dirty="0"/>
              <a:t>x (d1- d2) = 2 </a:t>
            </a:r>
            <a:r>
              <a:rPr lang="el-GR" dirty="0"/>
              <a:t>Δ</a:t>
            </a:r>
            <a:r>
              <a:rPr lang="en-US" dirty="0"/>
              <a:t>y (xk+1)+ 2 </a:t>
            </a:r>
            <a:r>
              <a:rPr lang="el-GR" dirty="0"/>
              <a:t>Δ</a:t>
            </a:r>
            <a:r>
              <a:rPr lang="en-US" dirty="0"/>
              <a:t>x C - 2 </a:t>
            </a:r>
            <a:r>
              <a:rPr lang="el-GR" dirty="0"/>
              <a:t>Δ</a:t>
            </a:r>
            <a:r>
              <a:rPr lang="en-US" dirty="0"/>
              <a:t>x </a:t>
            </a:r>
            <a:r>
              <a:rPr lang="en-US" dirty="0" err="1"/>
              <a:t>Yk</a:t>
            </a:r>
            <a:r>
              <a:rPr lang="en-US" dirty="0"/>
              <a:t> – </a:t>
            </a:r>
            <a:r>
              <a:rPr lang="el-GR" dirty="0"/>
              <a:t>Δ</a:t>
            </a:r>
            <a:r>
              <a:rPr lang="en-US" dirty="0"/>
              <a:t>x </a:t>
            </a:r>
            <a:endParaRPr lang="en-US" dirty="0" smtClean="0"/>
          </a:p>
          <a:p>
            <a:pPr marL="0" indent="0">
              <a:buNone/>
            </a:pPr>
            <a:r>
              <a:rPr lang="en-US" b="1" dirty="0" smtClean="0"/>
              <a:t>Define </a:t>
            </a:r>
            <a:r>
              <a:rPr lang="en-US" b="1" dirty="0"/>
              <a:t>Decision parameter at </a:t>
            </a:r>
            <a:r>
              <a:rPr lang="en-US" b="1" dirty="0" err="1"/>
              <a:t>Kth</a:t>
            </a:r>
            <a:r>
              <a:rPr lang="en-US" b="1" dirty="0"/>
              <a:t> step</a:t>
            </a:r>
            <a:r>
              <a:rPr lang="en-US" dirty="0" smtClean="0"/>
              <a:t>,</a:t>
            </a:r>
          </a:p>
          <a:p>
            <a:pPr marL="0" indent="0">
              <a:buNone/>
            </a:pPr>
            <a:r>
              <a:rPr lang="en-US" dirty="0" smtClean="0"/>
              <a:t> </a:t>
            </a:r>
            <a:r>
              <a:rPr lang="en-US" dirty="0" err="1"/>
              <a:t>Pk</a:t>
            </a:r>
            <a:r>
              <a:rPr lang="en-US" dirty="0"/>
              <a:t> = </a:t>
            </a:r>
            <a:r>
              <a:rPr lang="el-GR" dirty="0"/>
              <a:t>Δ</a:t>
            </a:r>
            <a:r>
              <a:rPr lang="en-US" dirty="0"/>
              <a:t>x (d1- d2) </a:t>
            </a:r>
            <a:endParaRPr lang="en-US" dirty="0" smtClean="0"/>
          </a:p>
          <a:p>
            <a:pPr marL="0" indent="0">
              <a:buNone/>
            </a:pPr>
            <a:r>
              <a:rPr lang="en-US" dirty="0" smtClean="0"/>
              <a:t>= </a:t>
            </a:r>
            <a:r>
              <a:rPr lang="en-US" dirty="0"/>
              <a:t>2 </a:t>
            </a:r>
            <a:r>
              <a:rPr lang="el-GR" dirty="0"/>
              <a:t>Δ</a:t>
            </a:r>
            <a:r>
              <a:rPr lang="en-US" dirty="0"/>
              <a:t>y (xk+1)+ 2 </a:t>
            </a:r>
            <a:r>
              <a:rPr lang="el-GR" dirty="0"/>
              <a:t>Δ</a:t>
            </a:r>
            <a:r>
              <a:rPr lang="en-US" dirty="0"/>
              <a:t>x C - 2 </a:t>
            </a:r>
            <a:r>
              <a:rPr lang="el-GR" dirty="0"/>
              <a:t>Δ</a:t>
            </a:r>
            <a:r>
              <a:rPr lang="en-US" dirty="0"/>
              <a:t>x </a:t>
            </a:r>
            <a:r>
              <a:rPr lang="en-US" dirty="0" err="1"/>
              <a:t>yk</a:t>
            </a:r>
            <a:r>
              <a:rPr lang="en-US" dirty="0"/>
              <a:t> – </a:t>
            </a:r>
            <a:r>
              <a:rPr lang="el-GR" dirty="0"/>
              <a:t>Δ</a:t>
            </a:r>
            <a:r>
              <a:rPr lang="en-US" dirty="0" smtClean="0"/>
              <a:t>x</a:t>
            </a:r>
          </a:p>
          <a:p>
            <a:pPr marL="0" indent="0">
              <a:buNone/>
            </a:pPr>
            <a:r>
              <a:rPr lang="en-US" dirty="0" smtClean="0"/>
              <a:t> </a:t>
            </a:r>
            <a:r>
              <a:rPr lang="en-US" dirty="0"/>
              <a:t>=2 </a:t>
            </a:r>
            <a:r>
              <a:rPr lang="el-GR" dirty="0"/>
              <a:t>Δ</a:t>
            </a:r>
            <a:r>
              <a:rPr lang="en-US" dirty="0"/>
              <a:t>y Xk+2 </a:t>
            </a:r>
            <a:r>
              <a:rPr lang="el-GR" dirty="0"/>
              <a:t>Δ</a:t>
            </a:r>
            <a:r>
              <a:rPr lang="en-US" dirty="0"/>
              <a:t>y + 2 </a:t>
            </a:r>
            <a:r>
              <a:rPr lang="el-GR" dirty="0"/>
              <a:t>Δ</a:t>
            </a:r>
            <a:r>
              <a:rPr lang="en-US" dirty="0"/>
              <a:t>x c - 2 </a:t>
            </a:r>
            <a:r>
              <a:rPr lang="el-GR" dirty="0"/>
              <a:t>Δ</a:t>
            </a:r>
            <a:r>
              <a:rPr lang="en-US" dirty="0"/>
              <a:t>x </a:t>
            </a:r>
            <a:r>
              <a:rPr lang="en-US" dirty="0" err="1"/>
              <a:t>yk</a:t>
            </a:r>
            <a:r>
              <a:rPr lang="en-US" dirty="0"/>
              <a:t> – </a:t>
            </a:r>
            <a:r>
              <a:rPr lang="el-GR" dirty="0"/>
              <a:t>Δ</a:t>
            </a:r>
            <a:r>
              <a:rPr lang="en-US" dirty="0"/>
              <a:t>x</a:t>
            </a:r>
          </a:p>
        </p:txBody>
      </p:sp>
    </p:spTree>
    <p:extLst>
      <p:ext uri="{BB962C8B-B14F-4D97-AF65-F5344CB8AC3E}">
        <p14:creationId xmlns:p14="http://schemas.microsoft.com/office/powerpoint/2010/main" val="190869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001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07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814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
            <a:ext cx="44100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707558"/>
            <a:ext cx="596265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7234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rmAutofit fontScale="90000"/>
          </a:bodyPr>
          <a:lstStyle/>
          <a:p>
            <a:r>
              <a:rPr lang="en-US" dirty="0" smtClean="0"/>
              <a:t>Summary of BLA</a:t>
            </a:r>
            <a:endParaRPr lang="en-US" dirty="0"/>
          </a:p>
        </p:txBody>
      </p:sp>
      <p:sp>
        <p:nvSpPr>
          <p:cNvPr id="3" name="Content Placeholder 2"/>
          <p:cNvSpPr>
            <a:spLocks noGrp="1"/>
          </p:cNvSpPr>
          <p:nvPr>
            <p:ph idx="1"/>
          </p:nvPr>
        </p:nvSpPr>
        <p:spPr>
          <a:xfrm>
            <a:off x="304800" y="533400"/>
            <a:ext cx="8534400" cy="5943600"/>
          </a:xfrm>
        </p:spPr>
        <p:txBody>
          <a:bodyPr>
            <a:normAutofit fontScale="47500" lnSpcReduction="20000"/>
          </a:bodyPr>
          <a:lstStyle/>
          <a:p>
            <a:pPr fontAlgn="base"/>
            <a:r>
              <a:rPr lang="en-US" sz="5100" dirty="0"/>
              <a:t>Given-</a:t>
            </a:r>
          </a:p>
          <a:p>
            <a:pPr fontAlgn="base"/>
            <a:r>
              <a:rPr lang="en-US" sz="5100" dirty="0"/>
              <a:t>Starting coordinates = (X</a:t>
            </a:r>
            <a:r>
              <a:rPr lang="en-US" sz="5100" baseline="-25000" dirty="0"/>
              <a:t>0</a:t>
            </a:r>
            <a:r>
              <a:rPr lang="en-US" sz="5100" dirty="0"/>
              <a:t>, Y</a:t>
            </a:r>
            <a:r>
              <a:rPr lang="en-US" sz="5100" baseline="-25000" dirty="0"/>
              <a:t>0</a:t>
            </a:r>
            <a:r>
              <a:rPr lang="en-US" sz="5100" dirty="0"/>
              <a:t>)</a:t>
            </a:r>
          </a:p>
          <a:p>
            <a:pPr fontAlgn="base"/>
            <a:r>
              <a:rPr lang="en-US" sz="5100" dirty="0"/>
              <a:t>Ending coordinates = (</a:t>
            </a:r>
            <a:r>
              <a:rPr lang="en-US" sz="5100" dirty="0" err="1"/>
              <a:t>X</a:t>
            </a:r>
            <a:r>
              <a:rPr lang="en-US" sz="5100" baseline="-25000" dirty="0" err="1"/>
              <a:t>n</a:t>
            </a:r>
            <a:r>
              <a:rPr lang="en-US" sz="5100" dirty="0"/>
              <a:t>, </a:t>
            </a:r>
            <a:r>
              <a:rPr lang="en-US" sz="5100" dirty="0" err="1"/>
              <a:t>Y</a:t>
            </a:r>
            <a:r>
              <a:rPr lang="en-US" sz="5100" baseline="-25000" dirty="0" err="1"/>
              <a:t>n</a:t>
            </a:r>
            <a:r>
              <a:rPr lang="en-US" sz="5100" dirty="0" smtClean="0"/>
              <a:t>)</a:t>
            </a:r>
            <a:r>
              <a:rPr lang="en-US" sz="5100" dirty="0"/>
              <a:t> </a:t>
            </a:r>
          </a:p>
          <a:p>
            <a:pPr marL="0" indent="0" fontAlgn="base">
              <a:buNone/>
            </a:pPr>
            <a:endParaRPr lang="en-US" dirty="0"/>
          </a:p>
          <a:p>
            <a:pPr marL="0" indent="0" fontAlgn="base">
              <a:buNone/>
            </a:pPr>
            <a:r>
              <a:rPr lang="en-US" sz="5000" b="1" u="sng" dirty="0"/>
              <a:t>Step-01:</a:t>
            </a:r>
            <a:endParaRPr lang="en-US" sz="5000" b="1" dirty="0"/>
          </a:p>
          <a:p>
            <a:pPr marL="0" indent="0" fontAlgn="base">
              <a:buNone/>
            </a:pPr>
            <a:endParaRPr lang="en-US" sz="5000" dirty="0"/>
          </a:p>
          <a:p>
            <a:pPr fontAlgn="base"/>
            <a:r>
              <a:rPr lang="en-US" sz="5000" dirty="0"/>
              <a:t>Calculate ΔX and ΔY from the given input.</a:t>
            </a:r>
          </a:p>
          <a:p>
            <a:pPr fontAlgn="base"/>
            <a:r>
              <a:rPr lang="en-US" sz="5000" dirty="0"/>
              <a:t>These parameters are calculated as-</a:t>
            </a:r>
          </a:p>
          <a:p>
            <a:pPr fontAlgn="base"/>
            <a:r>
              <a:rPr lang="en-US" sz="5000" dirty="0"/>
              <a:t>ΔX = </a:t>
            </a:r>
            <a:r>
              <a:rPr lang="en-US" sz="5000" dirty="0" err="1"/>
              <a:t>X</a:t>
            </a:r>
            <a:r>
              <a:rPr lang="en-US" sz="5000" baseline="-25000" dirty="0" err="1"/>
              <a:t>n</a:t>
            </a:r>
            <a:r>
              <a:rPr lang="en-US" sz="5000" dirty="0"/>
              <a:t> – X</a:t>
            </a:r>
            <a:r>
              <a:rPr lang="en-US" sz="5000" baseline="-25000" dirty="0"/>
              <a:t>0</a:t>
            </a:r>
            <a:endParaRPr lang="en-US" sz="5000" dirty="0"/>
          </a:p>
          <a:p>
            <a:pPr fontAlgn="base"/>
            <a:r>
              <a:rPr lang="en-US" sz="5000" dirty="0"/>
              <a:t>ΔY =</a:t>
            </a:r>
            <a:r>
              <a:rPr lang="en-US" sz="5000" dirty="0" err="1"/>
              <a:t>Y</a:t>
            </a:r>
            <a:r>
              <a:rPr lang="en-US" sz="5000" baseline="-25000" dirty="0" err="1"/>
              <a:t>n</a:t>
            </a:r>
            <a:r>
              <a:rPr lang="en-US" sz="5000" dirty="0"/>
              <a:t> – </a:t>
            </a:r>
            <a:r>
              <a:rPr lang="en-US" sz="5000" dirty="0" smtClean="0"/>
              <a:t>Y</a:t>
            </a:r>
            <a:r>
              <a:rPr lang="en-US" sz="5000" baseline="-25000" dirty="0" smtClean="0"/>
              <a:t>0</a:t>
            </a:r>
            <a:endParaRPr lang="en-US" sz="5000" dirty="0"/>
          </a:p>
          <a:p>
            <a:pPr fontAlgn="base"/>
            <a:endParaRPr lang="en-US" sz="5000" dirty="0"/>
          </a:p>
          <a:p>
            <a:pPr marL="0" indent="0" fontAlgn="base">
              <a:buNone/>
            </a:pPr>
            <a:endParaRPr lang="en-US" sz="5000" dirty="0"/>
          </a:p>
          <a:p>
            <a:pPr marL="0" indent="0" fontAlgn="base">
              <a:buNone/>
            </a:pPr>
            <a:r>
              <a:rPr lang="en-US" sz="5000" b="1" u="sng" dirty="0"/>
              <a:t>Step-02</a:t>
            </a:r>
            <a:r>
              <a:rPr lang="en-US" sz="5000" b="1" u="sng" dirty="0" smtClean="0"/>
              <a:t>:</a:t>
            </a:r>
            <a:endParaRPr lang="en-US" sz="5000" dirty="0"/>
          </a:p>
          <a:p>
            <a:pPr fontAlgn="base"/>
            <a:r>
              <a:rPr lang="en-US" sz="5000" dirty="0"/>
              <a:t>Calculate the decision parameter P</a:t>
            </a:r>
            <a:r>
              <a:rPr lang="en-US" sz="5000" baseline="-25000" dirty="0"/>
              <a:t>k</a:t>
            </a:r>
            <a:r>
              <a:rPr lang="en-US" sz="5000" dirty="0"/>
              <a:t>.</a:t>
            </a:r>
          </a:p>
          <a:p>
            <a:pPr fontAlgn="base"/>
            <a:r>
              <a:rPr lang="en-US" sz="5000" dirty="0"/>
              <a:t>It is calculated as-</a:t>
            </a:r>
          </a:p>
          <a:p>
            <a:pPr fontAlgn="base"/>
            <a:r>
              <a:rPr lang="en-US" sz="5000" dirty="0" err="1"/>
              <a:t>P</a:t>
            </a:r>
            <a:r>
              <a:rPr lang="en-US" sz="5000" baseline="-25000" dirty="0" err="1"/>
              <a:t>k</a:t>
            </a:r>
            <a:r>
              <a:rPr lang="en-US" sz="5000" dirty="0"/>
              <a:t> = 2ΔY – ΔX</a:t>
            </a:r>
          </a:p>
          <a:p>
            <a:pPr marL="0" indent="0">
              <a:buNone/>
            </a:pPr>
            <a:endParaRPr lang="en-US" dirty="0"/>
          </a:p>
        </p:txBody>
      </p:sp>
    </p:spTree>
    <p:extLst>
      <p:ext uri="{BB962C8B-B14F-4D97-AF65-F5344CB8AC3E}">
        <p14:creationId xmlns:p14="http://schemas.microsoft.com/office/powerpoint/2010/main" val="2670310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563562"/>
          </a:xfrm>
        </p:spPr>
        <p:txBody>
          <a:bodyPr>
            <a:normAutofit fontScale="90000"/>
          </a:bodyPr>
          <a:lstStyle/>
          <a:p>
            <a:r>
              <a:rPr lang="en-US" b="1" dirty="0" smtClean="0"/>
              <a:t>Line Scan Conversion</a:t>
            </a:r>
            <a:endParaRPr lang="en-US" b="1" dirty="0"/>
          </a:p>
        </p:txBody>
      </p:sp>
      <p:sp>
        <p:nvSpPr>
          <p:cNvPr id="3" name="Content Placeholder 2"/>
          <p:cNvSpPr>
            <a:spLocks noGrp="1"/>
          </p:cNvSpPr>
          <p:nvPr>
            <p:ph idx="1"/>
          </p:nvPr>
        </p:nvSpPr>
        <p:spPr>
          <a:xfrm>
            <a:off x="228600" y="762000"/>
            <a:ext cx="8839200" cy="4038600"/>
          </a:xfrm>
        </p:spPr>
        <p:txBody>
          <a:bodyPr>
            <a:normAutofit fontScale="92500" lnSpcReduction="10000"/>
          </a:bodyPr>
          <a:lstStyle/>
          <a:p>
            <a:r>
              <a:rPr lang="en-US" dirty="0"/>
              <a:t>In computer graphics, we need to represent continuous graphics objects using discrete pixels. This process is known as </a:t>
            </a:r>
            <a:r>
              <a:rPr lang="en-US" b="1" dirty="0">
                <a:solidFill>
                  <a:srgbClr val="FF0000"/>
                </a:solidFill>
              </a:rPr>
              <a:t>scan conversion</a:t>
            </a:r>
            <a:r>
              <a:rPr lang="en-US" dirty="0"/>
              <a:t>. </a:t>
            </a:r>
            <a:endParaRPr lang="en-US" dirty="0" smtClean="0"/>
          </a:p>
          <a:p>
            <a:r>
              <a:rPr lang="en-US" dirty="0" smtClean="0"/>
              <a:t>Every </a:t>
            </a:r>
            <a:r>
              <a:rPr lang="en-US" dirty="0"/>
              <a:t>graphics system must transform the primitives like lines, circles, and ellipses into a collection of pixels.</a:t>
            </a:r>
          </a:p>
          <a:p>
            <a:r>
              <a:rPr lang="en-US" dirty="0"/>
              <a:t>Line drawing algorithms are used to draw a line in discrete graphical media. There are three line drawing algorithms in computer graphics</a:t>
            </a:r>
            <a:r>
              <a:rPr lang="en-US" dirty="0" smtClean="0"/>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686300"/>
            <a:ext cx="59912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336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1"/>
            <a:ext cx="8763000" cy="1981199"/>
          </a:xfrm>
        </p:spPr>
        <p:txBody>
          <a:bodyPr>
            <a:normAutofit fontScale="70000" lnSpcReduction="20000"/>
          </a:bodyPr>
          <a:lstStyle/>
          <a:p>
            <a:pPr marL="0" indent="0" fontAlgn="base">
              <a:buNone/>
            </a:pPr>
            <a:r>
              <a:rPr lang="en-US" b="1" u="sng" dirty="0"/>
              <a:t>Step-03</a:t>
            </a:r>
            <a:r>
              <a:rPr lang="en-US" b="1" u="sng" dirty="0" smtClean="0"/>
              <a:t>:</a:t>
            </a:r>
            <a:endParaRPr lang="en-US" dirty="0"/>
          </a:p>
          <a:p>
            <a:pPr fontAlgn="base"/>
            <a:r>
              <a:rPr lang="en-US" dirty="0"/>
              <a:t>Suppose the current point is (</a:t>
            </a:r>
            <a:r>
              <a:rPr lang="en-US" dirty="0" err="1"/>
              <a:t>X</a:t>
            </a:r>
            <a:r>
              <a:rPr lang="en-US" baseline="-25000" dirty="0" err="1"/>
              <a:t>k</a:t>
            </a:r>
            <a:r>
              <a:rPr lang="en-US" dirty="0"/>
              <a:t>, </a:t>
            </a:r>
            <a:r>
              <a:rPr lang="en-US" dirty="0" err="1"/>
              <a:t>Y</a:t>
            </a:r>
            <a:r>
              <a:rPr lang="en-US" baseline="-25000" dirty="0" err="1"/>
              <a:t>k</a:t>
            </a:r>
            <a:r>
              <a:rPr lang="en-US" dirty="0"/>
              <a:t>) and the next point is (X</a:t>
            </a:r>
            <a:r>
              <a:rPr lang="en-US" baseline="-25000" dirty="0"/>
              <a:t>k+1</a:t>
            </a:r>
            <a:r>
              <a:rPr lang="en-US" dirty="0"/>
              <a:t>, Y</a:t>
            </a:r>
            <a:r>
              <a:rPr lang="en-US" baseline="-25000" dirty="0"/>
              <a:t>k+1</a:t>
            </a:r>
            <a:r>
              <a:rPr lang="en-US" dirty="0"/>
              <a:t>).</a:t>
            </a:r>
          </a:p>
          <a:p>
            <a:pPr fontAlgn="base"/>
            <a:r>
              <a:rPr lang="en-US" dirty="0"/>
              <a:t>Find the next point depending on the value of decision parameter P</a:t>
            </a:r>
            <a:r>
              <a:rPr lang="en-US" baseline="-25000" dirty="0"/>
              <a:t>k</a:t>
            </a:r>
            <a:r>
              <a:rPr lang="en-US" dirty="0"/>
              <a:t>.</a:t>
            </a:r>
          </a:p>
          <a:p>
            <a:pPr fontAlgn="base"/>
            <a:r>
              <a:rPr lang="en-US" dirty="0"/>
              <a:t>Follow the below two </a:t>
            </a:r>
            <a:r>
              <a:rPr lang="en-US" dirty="0" smtClean="0"/>
              <a:t>cases-</a:t>
            </a:r>
            <a:endParaRPr lang="en-US" dirty="0"/>
          </a:p>
        </p:txBody>
      </p:sp>
      <p:pic>
        <p:nvPicPr>
          <p:cNvPr id="4098" name="Picture 2" descr="https://www.gatevidyalay.com/wp-content/uploads/2019/06/Bresenham-Line-Drawing-Algorithm-in-Computer-Graph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6686550"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5181600"/>
            <a:ext cx="8610600" cy="1477328"/>
          </a:xfrm>
          <a:prstGeom prst="rect">
            <a:avLst/>
          </a:prstGeom>
          <a:noFill/>
        </p:spPr>
        <p:txBody>
          <a:bodyPr wrap="square" rtlCol="0">
            <a:spAutoFit/>
          </a:bodyPr>
          <a:lstStyle/>
          <a:p>
            <a:pPr fontAlgn="base"/>
            <a:r>
              <a:rPr lang="en-US" b="1" u="sng" dirty="0"/>
              <a:t>Step-04:</a:t>
            </a:r>
            <a:endParaRPr lang="en-US" b="1" dirty="0"/>
          </a:p>
          <a:p>
            <a:pPr fontAlgn="base"/>
            <a:r>
              <a:rPr lang="en-US" dirty="0"/>
              <a:t> </a:t>
            </a:r>
          </a:p>
          <a:p>
            <a:pPr fontAlgn="base"/>
            <a:r>
              <a:rPr lang="en-US" dirty="0"/>
              <a:t>Keep repeating Step-03 until the end point is reached or number of iterations equals to (ΔX-1) times.</a:t>
            </a:r>
          </a:p>
          <a:p>
            <a:endParaRPr lang="en-US" dirty="0"/>
          </a:p>
        </p:txBody>
      </p:sp>
    </p:spTree>
    <p:extLst>
      <p:ext uri="{BB962C8B-B14F-4D97-AF65-F5344CB8AC3E}">
        <p14:creationId xmlns:p14="http://schemas.microsoft.com/office/powerpoint/2010/main" val="3955427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229600" cy="6477000"/>
          </a:xfrm>
        </p:spPr>
        <p:txBody>
          <a:bodyPr>
            <a:normAutofit fontScale="62500" lnSpcReduction="20000"/>
          </a:bodyPr>
          <a:lstStyle/>
          <a:p>
            <a:pPr marL="0" indent="0" fontAlgn="base">
              <a:buNone/>
            </a:pPr>
            <a:r>
              <a:rPr lang="en-US" b="1" u="sng" dirty="0"/>
              <a:t>Problem-01</a:t>
            </a:r>
            <a:r>
              <a:rPr lang="en-US" b="1" u="sng" dirty="0" smtClean="0"/>
              <a:t>:</a:t>
            </a:r>
            <a:r>
              <a:rPr lang="en-US" dirty="0"/>
              <a:t> </a:t>
            </a:r>
          </a:p>
          <a:p>
            <a:pPr marL="0" indent="0" fontAlgn="base">
              <a:buNone/>
            </a:pPr>
            <a:r>
              <a:rPr lang="en-US" dirty="0"/>
              <a:t>Calculate the points between the starting coordinates (9, 18) and ending coordinates (14, 22</a:t>
            </a:r>
            <a:r>
              <a:rPr lang="en-US" dirty="0" smtClean="0"/>
              <a:t>).</a:t>
            </a:r>
            <a:endParaRPr lang="en-US" dirty="0"/>
          </a:p>
          <a:p>
            <a:pPr marL="0" indent="0" fontAlgn="base">
              <a:buNone/>
            </a:pPr>
            <a:r>
              <a:rPr lang="en-US" b="1" u="sng" dirty="0" smtClean="0"/>
              <a:t>Solution-</a:t>
            </a:r>
            <a:endParaRPr lang="en-US" dirty="0"/>
          </a:p>
          <a:p>
            <a:pPr marL="0" indent="0" fontAlgn="base">
              <a:buNone/>
            </a:pPr>
            <a:r>
              <a:rPr lang="en-US" dirty="0"/>
              <a:t>Given-</a:t>
            </a:r>
          </a:p>
          <a:p>
            <a:pPr marL="0" indent="0" fontAlgn="base">
              <a:buNone/>
            </a:pPr>
            <a:r>
              <a:rPr lang="en-US" dirty="0"/>
              <a:t>Starting coordinates = (X</a:t>
            </a:r>
            <a:r>
              <a:rPr lang="en-US" baseline="-25000" dirty="0"/>
              <a:t>0</a:t>
            </a:r>
            <a:r>
              <a:rPr lang="en-US" dirty="0"/>
              <a:t>, Y</a:t>
            </a:r>
            <a:r>
              <a:rPr lang="en-US" baseline="-25000" dirty="0"/>
              <a:t>0</a:t>
            </a:r>
            <a:r>
              <a:rPr lang="en-US" dirty="0"/>
              <a:t>) = (9, 18)</a:t>
            </a:r>
          </a:p>
          <a:p>
            <a:pPr marL="0" indent="0" fontAlgn="base">
              <a:buNone/>
            </a:pPr>
            <a:r>
              <a:rPr lang="en-US" dirty="0"/>
              <a:t>Ending coordinates = (</a:t>
            </a:r>
            <a:r>
              <a:rPr lang="en-US" dirty="0" err="1"/>
              <a:t>X</a:t>
            </a:r>
            <a:r>
              <a:rPr lang="en-US" baseline="-25000" dirty="0" err="1"/>
              <a:t>n</a:t>
            </a:r>
            <a:r>
              <a:rPr lang="en-US" dirty="0"/>
              <a:t>, </a:t>
            </a:r>
            <a:r>
              <a:rPr lang="en-US" dirty="0" err="1"/>
              <a:t>Y</a:t>
            </a:r>
            <a:r>
              <a:rPr lang="en-US" baseline="-25000" dirty="0" err="1"/>
              <a:t>n</a:t>
            </a:r>
            <a:r>
              <a:rPr lang="en-US" dirty="0"/>
              <a:t>) = (14, 22</a:t>
            </a:r>
            <a:r>
              <a:rPr lang="en-US" dirty="0" smtClean="0"/>
              <a:t>)</a:t>
            </a:r>
          </a:p>
          <a:p>
            <a:pPr marL="0" indent="0" fontAlgn="base">
              <a:buNone/>
            </a:pPr>
            <a:endParaRPr lang="en-US" b="1" u="sng" dirty="0" smtClean="0"/>
          </a:p>
          <a:p>
            <a:pPr marL="0" indent="0" fontAlgn="base">
              <a:buNone/>
            </a:pPr>
            <a:r>
              <a:rPr lang="en-US" b="1" u="sng" dirty="0" smtClean="0"/>
              <a:t>Step-01:</a:t>
            </a:r>
            <a:endParaRPr lang="en-US" dirty="0"/>
          </a:p>
          <a:p>
            <a:pPr marL="0" indent="0" fontAlgn="base">
              <a:buNone/>
            </a:pPr>
            <a:r>
              <a:rPr lang="en-US" dirty="0"/>
              <a:t>Calculate </a:t>
            </a:r>
            <a:r>
              <a:rPr lang="el-GR" dirty="0"/>
              <a:t>Δ</a:t>
            </a:r>
            <a:r>
              <a:rPr lang="en-US" dirty="0"/>
              <a:t>X and </a:t>
            </a:r>
            <a:r>
              <a:rPr lang="el-GR" dirty="0"/>
              <a:t>Δ</a:t>
            </a:r>
            <a:r>
              <a:rPr lang="en-US" dirty="0"/>
              <a:t>Y from the given input.</a:t>
            </a:r>
          </a:p>
          <a:p>
            <a:pPr marL="0" indent="0" fontAlgn="base">
              <a:buNone/>
            </a:pPr>
            <a:r>
              <a:rPr lang="el-GR" dirty="0"/>
              <a:t>Δ</a:t>
            </a:r>
            <a:r>
              <a:rPr lang="en-US" dirty="0"/>
              <a:t>X = </a:t>
            </a:r>
            <a:r>
              <a:rPr lang="en-US" dirty="0" err="1"/>
              <a:t>X</a:t>
            </a:r>
            <a:r>
              <a:rPr lang="en-US" baseline="-25000" dirty="0" err="1"/>
              <a:t>n</a:t>
            </a:r>
            <a:r>
              <a:rPr lang="en-US" dirty="0"/>
              <a:t> – X</a:t>
            </a:r>
            <a:r>
              <a:rPr lang="en-US" baseline="-25000" dirty="0"/>
              <a:t>0</a:t>
            </a:r>
            <a:r>
              <a:rPr lang="en-US" dirty="0"/>
              <a:t> = 14 – 9 = 5</a:t>
            </a:r>
          </a:p>
          <a:p>
            <a:pPr marL="0" indent="0" fontAlgn="base">
              <a:buNone/>
            </a:pPr>
            <a:r>
              <a:rPr lang="el-GR" dirty="0"/>
              <a:t>Δ</a:t>
            </a:r>
            <a:r>
              <a:rPr lang="en-US" dirty="0"/>
              <a:t>Y =</a:t>
            </a:r>
            <a:r>
              <a:rPr lang="en-US" dirty="0" err="1"/>
              <a:t>Y</a:t>
            </a:r>
            <a:r>
              <a:rPr lang="en-US" baseline="-25000" dirty="0" err="1"/>
              <a:t>n</a:t>
            </a:r>
            <a:r>
              <a:rPr lang="en-US" dirty="0"/>
              <a:t> – Y</a:t>
            </a:r>
            <a:r>
              <a:rPr lang="en-US" baseline="-25000" dirty="0"/>
              <a:t>0</a:t>
            </a:r>
            <a:r>
              <a:rPr lang="en-US" dirty="0"/>
              <a:t> = 22 – 18 = </a:t>
            </a:r>
            <a:r>
              <a:rPr lang="en-US" dirty="0" smtClean="0"/>
              <a:t>4</a:t>
            </a:r>
            <a:endParaRPr lang="en-US" dirty="0"/>
          </a:p>
          <a:p>
            <a:pPr marL="0" indent="0" fontAlgn="base">
              <a:buNone/>
            </a:pPr>
            <a:r>
              <a:rPr lang="en-US" b="1" u="sng" dirty="0"/>
              <a:t>Step-02</a:t>
            </a:r>
            <a:r>
              <a:rPr lang="en-US" b="1" u="sng" dirty="0" smtClean="0"/>
              <a:t>:</a:t>
            </a:r>
            <a:endParaRPr lang="en-US" dirty="0"/>
          </a:p>
          <a:p>
            <a:pPr marL="0" indent="0" fontAlgn="base">
              <a:buNone/>
            </a:pPr>
            <a:r>
              <a:rPr lang="en-US" dirty="0"/>
              <a:t>Calculate the decision parameter.</a:t>
            </a:r>
          </a:p>
          <a:p>
            <a:pPr marL="0" indent="0" fontAlgn="base">
              <a:buNone/>
            </a:pPr>
            <a:r>
              <a:rPr lang="en-US" dirty="0" err="1"/>
              <a:t>P</a:t>
            </a:r>
            <a:r>
              <a:rPr lang="en-US" baseline="-25000" dirty="0" err="1"/>
              <a:t>k</a:t>
            </a:r>
            <a:endParaRPr lang="en-US" dirty="0"/>
          </a:p>
          <a:p>
            <a:pPr marL="0" indent="0" fontAlgn="base">
              <a:buNone/>
            </a:pPr>
            <a:r>
              <a:rPr lang="en-US" dirty="0"/>
              <a:t>= 2</a:t>
            </a:r>
            <a:r>
              <a:rPr lang="el-GR" dirty="0"/>
              <a:t>Δ</a:t>
            </a:r>
            <a:r>
              <a:rPr lang="en-US" dirty="0"/>
              <a:t>Y – </a:t>
            </a:r>
            <a:r>
              <a:rPr lang="el-GR" dirty="0"/>
              <a:t>Δ</a:t>
            </a:r>
            <a:r>
              <a:rPr lang="en-US" dirty="0"/>
              <a:t>X</a:t>
            </a:r>
          </a:p>
          <a:p>
            <a:pPr marL="0" indent="0" fontAlgn="base">
              <a:buNone/>
            </a:pPr>
            <a:r>
              <a:rPr lang="en-US" dirty="0"/>
              <a:t>= 2 x 4 – 5</a:t>
            </a:r>
          </a:p>
          <a:p>
            <a:pPr marL="0" indent="0" fontAlgn="base">
              <a:buNone/>
            </a:pPr>
            <a:r>
              <a:rPr lang="en-US" dirty="0"/>
              <a:t>= 3</a:t>
            </a:r>
          </a:p>
          <a:p>
            <a:pPr marL="0" indent="0" fontAlgn="base">
              <a:buNone/>
            </a:pPr>
            <a:r>
              <a:rPr lang="en-US" dirty="0"/>
              <a:t>So, decision parameter </a:t>
            </a:r>
            <a:r>
              <a:rPr lang="en-US" dirty="0" err="1"/>
              <a:t>P</a:t>
            </a:r>
            <a:r>
              <a:rPr lang="en-US" baseline="-25000" dirty="0" err="1"/>
              <a:t>k</a:t>
            </a:r>
            <a:r>
              <a:rPr lang="en-US" dirty="0"/>
              <a:t> = 3</a:t>
            </a:r>
          </a:p>
          <a:p>
            <a:pPr marL="0" indent="0" fontAlgn="base">
              <a:buNone/>
            </a:pPr>
            <a:r>
              <a:rPr lang="en-US" dirty="0"/>
              <a:t> </a:t>
            </a:r>
          </a:p>
          <a:p>
            <a:pPr fontAlgn="base"/>
            <a:endParaRPr lang="en-US" dirty="0"/>
          </a:p>
          <a:p>
            <a:pPr marL="0" indent="0">
              <a:buNone/>
            </a:pPr>
            <a:endParaRPr lang="en-US" dirty="0"/>
          </a:p>
        </p:txBody>
      </p:sp>
    </p:spTree>
    <p:extLst>
      <p:ext uri="{BB962C8B-B14F-4D97-AF65-F5344CB8AC3E}">
        <p14:creationId xmlns:p14="http://schemas.microsoft.com/office/powerpoint/2010/main" val="26485575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1"/>
            <a:ext cx="8686800" cy="3200399"/>
          </a:xfrm>
        </p:spPr>
        <p:txBody>
          <a:bodyPr>
            <a:normAutofit fontScale="70000" lnSpcReduction="20000"/>
          </a:bodyPr>
          <a:lstStyle/>
          <a:p>
            <a:pPr marL="0" indent="0" fontAlgn="base">
              <a:buNone/>
            </a:pPr>
            <a:r>
              <a:rPr lang="en-US" b="1" u="sng" dirty="0"/>
              <a:t>Step-03</a:t>
            </a:r>
            <a:r>
              <a:rPr lang="en-US" b="1" u="sng" dirty="0" smtClean="0"/>
              <a:t>:</a:t>
            </a:r>
            <a:endParaRPr lang="en-US" dirty="0"/>
          </a:p>
          <a:p>
            <a:pPr marL="0" indent="0" fontAlgn="base">
              <a:buNone/>
            </a:pPr>
            <a:r>
              <a:rPr lang="en-US" dirty="0"/>
              <a:t>As </a:t>
            </a:r>
            <a:r>
              <a:rPr lang="en-US" dirty="0" err="1"/>
              <a:t>P</a:t>
            </a:r>
            <a:r>
              <a:rPr lang="en-US" baseline="-25000" dirty="0" err="1"/>
              <a:t>k</a:t>
            </a:r>
            <a:r>
              <a:rPr lang="en-US" dirty="0"/>
              <a:t> &gt;= 0, so case-02 is satisfied</a:t>
            </a:r>
            <a:r>
              <a:rPr lang="en-US" dirty="0" smtClean="0"/>
              <a:t>.</a:t>
            </a:r>
            <a:endParaRPr lang="en-US" dirty="0"/>
          </a:p>
          <a:p>
            <a:pPr marL="0" indent="0" fontAlgn="base">
              <a:buNone/>
            </a:pPr>
            <a:r>
              <a:rPr lang="en-US" dirty="0"/>
              <a:t>Thus,</a:t>
            </a:r>
          </a:p>
          <a:p>
            <a:pPr marL="0" indent="0" fontAlgn="base">
              <a:buNone/>
            </a:pPr>
            <a:r>
              <a:rPr lang="en-US" dirty="0"/>
              <a:t>P</a:t>
            </a:r>
            <a:r>
              <a:rPr lang="en-US" baseline="-25000" dirty="0"/>
              <a:t>k+1</a:t>
            </a:r>
            <a:r>
              <a:rPr lang="en-US" dirty="0"/>
              <a:t> = </a:t>
            </a:r>
            <a:r>
              <a:rPr lang="en-US" dirty="0" err="1"/>
              <a:t>P</a:t>
            </a:r>
            <a:r>
              <a:rPr lang="en-US" baseline="-25000" dirty="0" err="1"/>
              <a:t>k</a:t>
            </a:r>
            <a:r>
              <a:rPr lang="en-US" dirty="0"/>
              <a:t> + 2ΔY – 2ΔX = 3 + (2 x 4) – (2 x 5) = 1</a:t>
            </a:r>
          </a:p>
          <a:p>
            <a:pPr marL="0" indent="0" fontAlgn="base">
              <a:buNone/>
            </a:pPr>
            <a:r>
              <a:rPr lang="en-US" dirty="0"/>
              <a:t>X</a:t>
            </a:r>
            <a:r>
              <a:rPr lang="en-US" baseline="-25000" dirty="0"/>
              <a:t>k+1</a:t>
            </a:r>
            <a:r>
              <a:rPr lang="en-US" dirty="0"/>
              <a:t> = </a:t>
            </a:r>
            <a:r>
              <a:rPr lang="en-US" dirty="0" err="1"/>
              <a:t>X</a:t>
            </a:r>
            <a:r>
              <a:rPr lang="en-US" baseline="-25000" dirty="0" err="1"/>
              <a:t>k</a:t>
            </a:r>
            <a:r>
              <a:rPr lang="en-US" dirty="0"/>
              <a:t> + 1 = 9 + 1 = 10</a:t>
            </a:r>
          </a:p>
          <a:p>
            <a:pPr marL="0" indent="0" fontAlgn="base">
              <a:buNone/>
            </a:pPr>
            <a:r>
              <a:rPr lang="en-US" dirty="0"/>
              <a:t>Y</a:t>
            </a:r>
            <a:r>
              <a:rPr lang="en-US" baseline="-25000" dirty="0"/>
              <a:t>k+1</a:t>
            </a:r>
            <a:r>
              <a:rPr lang="en-US" dirty="0"/>
              <a:t> = </a:t>
            </a:r>
            <a:r>
              <a:rPr lang="en-US" dirty="0" err="1"/>
              <a:t>Y</a:t>
            </a:r>
            <a:r>
              <a:rPr lang="en-US" baseline="-25000" dirty="0" err="1"/>
              <a:t>k</a:t>
            </a:r>
            <a:r>
              <a:rPr lang="en-US" dirty="0"/>
              <a:t> + 1 = 18 + 1 = </a:t>
            </a:r>
            <a:r>
              <a:rPr lang="en-US" dirty="0" smtClean="0"/>
              <a:t>19</a:t>
            </a:r>
            <a:endParaRPr lang="en-US" dirty="0"/>
          </a:p>
          <a:p>
            <a:pPr marL="0" indent="0" fontAlgn="base">
              <a:buNone/>
            </a:pPr>
            <a:r>
              <a:rPr lang="en-US" dirty="0"/>
              <a:t>Similarly, Step-03 is executed until the end point is reached or number of iterations equals to 4 times.</a:t>
            </a:r>
          </a:p>
          <a:p>
            <a:pPr marL="0" indent="0" fontAlgn="base">
              <a:buNone/>
            </a:pPr>
            <a:r>
              <a:rPr lang="en-US" dirty="0"/>
              <a:t>(Number of iterations = ΔX – 1 = 5 – 1 = 4)</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00400"/>
            <a:ext cx="334327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14725"/>
            <a:ext cx="45434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91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534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57600"/>
            <a:ext cx="83820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1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10" y="228600"/>
            <a:ext cx="854669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6310" y="4953000"/>
            <a:ext cx="8699090" cy="1569660"/>
          </a:xfrm>
          <a:prstGeom prst="rect">
            <a:avLst/>
          </a:prstGeom>
          <a:noFill/>
        </p:spPr>
        <p:txBody>
          <a:bodyPr wrap="square" rtlCol="0">
            <a:spAutoFit/>
          </a:bodyPr>
          <a:lstStyle/>
          <a:p>
            <a:r>
              <a:rPr lang="en-US" sz="2400" b="1" dirty="0">
                <a:solidFill>
                  <a:srgbClr val="FF0000"/>
                </a:solidFill>
              </a:rPr>
              <a:t>Example-2: Digitize the line with end points (15, 5) and (30, 10) using BLA</a:t>
            </a:r>
            <a:r>
              <a:rPr lang="en-US" sz="2400" b="1" dirty="0" smtClean="0">
                <a:solidFill>
                  <a:srgbClr val="FF0000"/>
                </a:solidFill>
              </a:rPr>
              <a:t>.</a:t>
            </a:r>
          </a:p>
          <a:p>
            <a:r>
              <a:rPr lang="en-US" sz="2400" b="1" dirty="0">
                <a:solidFill>
                  <a:srgbClr val="FF0000"/>
                </a:solidFill>
              </a:rPr>
              <a:t>Example-3: Digitize the line with end points (20, 5) and (25, 10) using BLA.</a:t>
            </a:r>
          </a:p>
        </p:txBody>
      </p:sp>
    </p:spTree>
    <p:extLst>
      <p:ext uri="{BB962C8B-B14F-4D97-AF65-F5344CB8AC3E}">
        <p14:creationId xmlns:p14="http://schemas.microsoft.com/office/powerpoint/2010/main" val="678283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52400"/>
            <a:ext cx="8686800" cy="646331"/>
          </a:xfrm>
          <a:prstGeom prst="rect">
            <a:avLst/>
          </a:prstGeom>
          <a:noFill/>
        </p:spPr>
        <p:txBody>
          <a:bodyPr wrap="square" rtlCol="0">
            <a:spAutoFit/>
          </a:bodyPr>
          <a:lstStyle/>
          <a:p>
            <a:pPr algn="ctr"/>
            <a:r>
              <a:rPr lang="en-US" sz="3600" b="1" dirty="0">
                <a:solidFill>
                  <a:srgbClr val="FF0000"/>
                </a:solidFill>
              </a:rPr>
              <a:t>BLA for slope +</a:t>
            </a:r>
            <a:r>
              <a:rPr lang="en-US" sz="3600" b="1" dirty="0" err="1">
                <a:solidFill>
                  <a:srgbClr val="FF0000"/>
                </a:solidFill>
              </a:rPr>
              <a:t>ve</a:t>
            </a:r>
            <a:r>
              <a:rPr lang="en-US" sz="3600" b="1" dirty="0">
                <a:solidFill>
                  <a:srgbClr val="FF0000"/>
                </a:solidFill>
              </a:rPr>
              <a:t> and |m| &gt; 1</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52524"/>
            <a:ext cx="80772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7710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30580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13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458200"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516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52400"/>
            <a:ext cx="8291513"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6469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28600"/>
            <a:ext cx="4114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28600"/>
            <a:ext cx="480060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05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563562"/>
          </a:xfrm>
        </p:spPr>
        <p:txBody>
          <a:bodyPr>
            <a:normAutofit fontScale="90000"/>
          </a:bodyPr>
          <a:lstStyle/>
          <a:p>
            <a:r>
              <a:rPr lang="en-US" b="1" dirty="0"/>
              <a:t>The Line </a:t>
            </a:r>
            <a:r>
              <a:rPr lang="en-US" b="1" dirty="0" smtClean="0"/>
              <a:t>Equation</a:t>
            </a:r>
            <a:endParaRPr lang="en-US" dirty="0"/>
          </a:p>
        </p:txBody>
      </p:sp>
      <p:pic>
        <p:nvPicPr>
          <p:cNvPr id="2052" name="Picture 4" descr="https://miro.medium.com/max/1258/0*U-WxqUtI1BvmwJR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13" y="914400"/>
            <a:ext cx="5991225" cy="3638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4724400"/>
            <a:ext cx="8686800" cy="1938992"/>
          </a:xfrm>
          <a:prstGeom prst="rect">
            <a:avLst/>
          </a:prstGeom>
          <a:noFill/>
        </p:spPr>
        <p:txBody>
          <a:bodyPr wrap="square" rtlCol="0">
            <a:spAutoFit/>
          </a:bodyPr>
          <a:lstStyle/>
          <a:p>
            <a:r>
              <a:rPr lang="en-US" sz="2400" b="1" dirty="0"/>
              <a:t>Finding the next pixel to draw a line</a:t>
            </a:r>
          </a:p>
          <a:p>
            <a:r>
              <a:rPr lang="en-US" sz="2400" dirty="0"/>
              <a:t>We need two endpoints, P and Q, to draw a line on a </a:t>
            </a:r>
            <a:r>
              <a:rPr lang="en-US" sz="2400" dirty="0" smtClean="0"/>
              <a:t>raster</a:t>
            </a:r>
            <a:r>
              <a:rPr lang="en-US" sz="2400" dirty="0"/>
              <a:t> </a:t>
            </a:r>
            <a:r>
              <a:rPr lang="en-US" sz="2400" dirty="0" smtClean="0"/>
              <a:t>screen</a:t>
            </a:r>
            <a:r>
              <a:rPr lang="en-US" sz="2400" dirty="0"/>
              <a:t>. We are starting from the P coordinate and find the next pixels until we reach the endpoint Q.</a:t>
            </a:r>
          </a:p>
          <a:p>
            <a:endParaRPr lang="en-US" sz="2400" dirty="0"/>
          </a:p>
        </p:txBody>
      </p:sp>
    </p:spTree>
    <p:extLst>
      <p:ext uri="{BB962C8B-B14F-4D97-AF65-F5344CB8AC3E}">
        <p14:creationId xmlns:p14="http://schemas.microsoft.com/office/powerpoint/2010/main" val="17705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915400" cy="461665"/>
          </a:xfrm>
          <a:prstGeom prst="rect">
            <a:avLst/>
          </a:prstGeom>
          <a:noFill/>
        </p:spPr>
        <p:txBody>
          <a:bodyPr wrap="square" rtlCol="0">
            <a:spAutoFit/>
          </a:bodyPr>
          <a:lstStyle/>
          <a:p>
            <a:r>
              <a:rPr lang="en-US" sz="2400" b="1" dirty="0" smtClean="0">
                <a:solidFill>
                  <a:srgbClr val="FF0000"/>
                </a:solidFill>
              </a:rPr>
              <a:t>Example: </a:t>
            </a:r>
            <a:r>
              <a:rPr lang="en-US" sz="2400" b="1" dirty="0">
                <a:solidFill>
                  <a:srgbClr val="FF0000"/>
                </a:solidFill>
              </a:rPr>
              <a:t>Digitize the line with end points (1, 0) and (3, 3) using BLA</a:t>
            </a:r>
          </a:p>
        </p:txBody>
      </p:sp>
      <p:sp>
        <p:nvSpPr>
          <p:cNvPr id="3" name="TextBox 2"/>
          <p:cNvSpPr txBox="1"/>
          <p:nvPr/>
        </p:nvSpPr>
        <p:spPr>
          <a:xfrm>
            <a:off x="228600" y="609599"/>
            <a:ext cx="8915400" cy="3046988"/>
          </a:xfrm>
          <a:prstGeom prst="rect">
            <a:avLst/>
          </a:prstGeom>
          <a:noFill/>
        </p:spPr>
        <p:txBody>
          <a:bodyPr wrap="square" rtlCol="0">
            <a:spAutoFit/>
          </a:bodyPr>
          <a:lstStyle/>
          <a:p>
            <a:r>
              <a:rPr lang="en-US" sz="2400" dirty="0"/>
              <a:t>Solution : </a:t>
            </a:r>
            <a:endParaRPr lang="en-US" sz="2400" dirty="0" smtClean="0"/>
          </a:p>
          <a:p>
            <a:r>
              <a:rPr lang="en-US" sz="2400" dirty="0" smtClean="0"/>
              <a:t>Here</a:t>
            </a:r>
            <a:r>
              <a:rPr lang="en-US" sz="2400" dirty="0"/>
              <a:t>, Starting point of line = (x1, y1) = (1, 0) </a:t>
            </a:r>
          </a:p>
          <a:p>
            <a:r>
              <a:rPr lang="en-US" sz="2400" dirty="0" smtClean="0"/>
              <a:t> </a:t>
            </a:r>
            <a:r>
              <a:rPr lang="en-US" sz="2400" dirty="0"/>
              <a:t>Ending point of line = (x2, y2) = (3, 3) </a:t>
            </a:r>
            <a:endParaRPr lang="en-US" sz="2400" dirty="0" smtClean="0"/>
          </a:p>
          <a:p>
            <a:r>
              <a:rPr lang="en-US" sz="2400" dirty="0" smtClean="0"/>
              <a:t>Thus</a:t>
            </a:r>
            <a:r>
              <a:rPr lang="en-US" sz="2400" dirty="0"/>
              <a:t>, slope of line, m = </a:t>
            </a:r>
            <a:r>
              <a:rPr lang="en-US" sz="2400" dirty="0" err="1"/>
              <a:t>Δy</a:t>
            </a:r>
            <a:r>
              <a:rPr lang="en-US" sz="2400" dirty="0"/>
              <a:t> / </a:t>
            </a:r>
            <a:r>
              <a:rPr lang="en-US" sz="2400" dirty="0" err="1"/>
              <a:t>Δx</a:t>
            </a:r>
            <a:r>
              <a:rPr lang="en-US" sz="2400" dirty="0"/>
              <a:t> = y2-y1 / x2-x1 = (3-0) / (3-1) = </a:t>
            </a:r>
            <a:r>
              <a:rPr lang="en-US" sz="2400" dirty="0" smtClean="0"/>
              <a:t>3/2</a:t>
            </a:r>
          </a:p>
          <a:p>
            <a:r>
              <a:rPr lang="en-US" sz="2400" dirty="0" smtClean="0"/>
              <a:t> </a:t>
            </a:r>
            <a:r>
              <a:rPr lang="en-US" sz="2400" dirty="0"/>
              <a:t>As the given points, it is clear that the line is moving left to right with the positive slope, |m| = 1.5 &gt;1 </a:t>
            </a:r>
            <a:endParaRPr lang="en-US" sz="2400" dirty="0" smtClean="0"/>
          </a:p>
          <a:p>
            <a:r>
              <a:rPr lang="en-US" sz="2400" dirty="0"/>
              <a:t>Thus, the initial decision parameter (P0) = 2</a:t>
            </a:r>
            <a:r>
              <a:rPr lang="el-GR" sz="2400" dirty="0"/>
              <a:t>Δ</a:t>
            </a:r>
            <a:r>
              <a:rPr lang="en-US" sz="2400" dirty="0"/>
              <a:t>x - </a:t>
            </a:r>
            <a:r>
              <a:rPr lang="el-GR" sz="2400" dirty="0"/>
              <a:t>Δ</a:t>
            </a:r>
            <a:r>
              <a:rPr lang="en-US" sz="2400" dirty="0"/>
              <a:t>y = 2*2 – 3 = 1 </a:t>
            </a:r>
            <a:endParaRPr lang="en-US" sz="2400" dirty="0" smtClean="0"/>
          </a:p>
          <a:p>
            <a:r>
              <a:rPr lang="en-US" sz="2400" dirty="0" smtClean="0"/>
              <a:t>we </a:t>
            </a:r>
            <a:r>
              <a:rPr lang="en-US" sz="2400" dirty="0"/>
              <a:t>have </a:t>
            </a:r>
            <a:endParaRPr lang="en-US" sz="2400" dirty="0" smtClean="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38550"/>
            <a:ext cx="16097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733800"/>
            <a:ext cx="2181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181600"/>
            <a:ext cx="8382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3218437"/>
            <a:ext cx="1762125" cy="74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59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fade">
                                      <p:cBhvr>
                                        <p:cTn id="7" dur="500"/>
                                        <p:tgtEl>
                                          <p:spTgt spid="9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fade">
                                      <p:cBhvr>
                                        <p:cTn id="17" dur="500"/>
                                        <p:tgtEl>
                                          <p:spTgt spid="92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rmAutofit fontScale="90000"/>
          </a:bodyPr>
          <a:lstStyle/>
          <a:p>
            <a:r>
              <a:rPr lang="en-US" b="1" dirty="0">
                <a:solidFill>
                  <a:srgbClr val="FF0000"/>
                </a:solidFill>
              </a:rPr>
              <a:t>Slope –</a:t>
            </a:r>
            <a:r>
              <a:rPr lang="en-US" b="1" dirty="0" err="1">
                <a:solidFill>
                  <a:srgbClr val="FF0000"/>
                </a:solidFill>
              </a:rPr>
              <a:t>Ve</a:t>
            </a:r>
            <a:r>
              <a:rPr lang="en-US" b="1" dirty="0">
                <a:solidFill>
                  <a:srgbClr val="FF0000"/>
                </a:solidFill>
              </a:rPr>
              <a:t> and |M| ≤ 1</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00099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060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382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957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534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780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28600"/>
            <a:ext cx="39624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762" y="265471"/>
            <a:ext cx="4829175"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283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rgbClr val="FF0000"/>
                </a:solidFill>
              </a:rPr>
              <a:t>Slope –</a:t>
            </a:r>
            <a:r>
              <a:rPr lang="en-US" b="1" dirty="0" err="1">
                <a:solidFill>
                  <a:srgbClr val="FF0000"/>
                </a:solidFill>
              </a:rPr>
              <a:t>Ve</a:t>
            </a:r>
            <a:r>
              <a:rPr lang="en-US" b="1" dirty="0">
                <a:solidFill>
                  <a:srgbClr val="FF0000"/>
                </a:solidFill>
              </a:rPr>
              <a:t> and |M| &gt; 1</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0009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504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610600" cy="57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976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381999" cy="599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1051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3350"/>
            <a:ext cx="46672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352675"/>
            <a:ext cx="4991100"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34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067800" cy="400110"/>
          </a:xfrm>
          <a:prstGeom prst="rect">
            <a:avLst/>
          </a:prstGeom>
          <a:noFill/>
        </p:spPr>
        <p:txBody>
          <a:bodyPr wrap="square" rtlCol="0">
            <a:spAutoFit/>
          </a:bodyPr>
          <a:lstStyle/>
          <a:p>
            <a:pPr algn="ctr"/>
            <a:r>
              <a:rPr lang="en-US" sz="2000" b="1" dirty="0">
                <a:solidFill>
                  <a:srgbClr val="FF0000"/>
                </a:solidFill>
              </a:rPr>
              <a:t>Example</a:t>
            </a:r>
            <a:r>
              <a:rPr lang="en-US" sz="2000" b="1" dirty="0" smtClean="0">
                <a:solidFill>
                  <a:srgbClr val="FF0000"/>
                </a:solidFill>
              </a:rPr>
              <a:t>: Digitize </a:t>
            </a:r>
            <a:r>
              <a:rPr lang="en-US" sz="2000" b="1" dirty="0">
                <a:solidFill>
                  <a:srgbClr val="FF0000"/>
                </a:solidFill>
              </a:rPr>
              <a:t>the given line endpoints (5, 10) and (10, 7) using </a:t>
            </a:r>
            <a:r>
              <a:rPr lang="en-US" sz="2000" b="1" dirty="0" smtClean="0">
                <a:solidFill>
                  <a:srgbClr val="FF0000"/>
                </a:solidFill>
              </a:rPr>
              <a:t>BLA.</a:t>
            </a:r>
            <a:endParaRPr lang="en-US" sz="2000" b="1" dirty="0">
              <a:solidFill>
                <a:srgbClr val="FF0000"/>
              </a:solidFill>
            </a:endParaRPr>
          </a:p>
        </p:txBody>
      </p:sp>
      <p:sp>
        <p:nvSpPr>
          <p:cNvPr id="3" name="TextBox 2"/>
          <p:cNvSpPr txBox="1"/>
          <p:nvPr/>
        </p:nvSpPr>
        <p:spPr>
          <a:xfrm>
            <a:off x="0" y="476310"/>
            <a:ext cx="7543800" cy="923330"/>
          </a:xfrm>
          <a:prstGeom prst="rect">
            <a:avLst/>
          </a:prstGeom>
          <a:noFill/>
        </p:spPr>
        <p:txBody>
          <a:bodyPr wrap="square" rtlCol="0">
            <a:spAutoFit/>
          </a:bodyPr>
          <a:lstStyle/>
          <a:p>
            <a:r>
              <a:rPr lang="en-US" dirty="0"/>
              <a:t>Solution: Here, </a:t>
            </a:r>
            <a:r>
              <a:rPr lang="en-US" dirty="0" smtClean="0"/>
              <a:t>	(</a:t>
            </a:r>
            <a:r>
              <a:rPr lang="en-US" dirty="0"/>
              <a:t>X1 ,Y1 )= (10,7) </a:t>
            </a:r>
            <a:r>
              <a:rPr lang="en-US" dirty="0" smtClean="0"/>
              <a:t>&amp;</a:t>
            </a:r>
          </a:p>
          <a:p>
            <a:r>
              <a:rPr lang="en-US" dirty="0"/>
              <a:t>	</a:t>
            </a:r>
            <a:r>
              <a:rPr lang="en-US" dirty="0" smtClean="0"/>
              <a:t>	 </a:t>
            </a:r>
            <a:r>
              <a:rPr lang="en-US" dirty="0"/>
              <a:t>(X2 ,Y2 )=(5,10) </a:t>
            </a:r>
            <a:endParaRPr lang="en-US" dirty="0" smtClean="0"/>
          </a:p>
          <a:p>
            <a:r>
              <a:rPr lang="en-US" dirty="0" smtClean="0"/>
              <a:t>M</a:t>
            </a:r>
            <a:r>
              <a:rPr lang="en-US" dirty="0"/>
              <a:t>= (10-7)/(5-10) = -3/5 –</a:t>
            </a:r>
            <a:r>
              <a:rPr lang="en-US" dirty="0" err="1"/>
              <a:t>ve</a:t>
            </a:r>
            <a:r>
              <a:rPr lang="en-US" dirty="0"/>
              <a:t> slope and |M| &lt; 1</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5" y="483684"/>
            <a:ext cx="18478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5" y="1602871"/>
            <a:ext cx="14668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431595"/>
            <a:ext cx="17621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347884"/>
            <a:ext cx="6832122" cy="274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382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1"/>
            <a:ext cx="8991600" cy="838200"/>
          </a:xfrm>
        </p:spPr>
        <p:txBody>
          <a:bodyPr>
            <a:normAutofit fontScale="92500"/>
          </a:bodyPr>
          <a:lstStyle/>
          <a:p>
            <a:r>
              <a:rPr lang="en-US" dirty="0"/>
              <a:t>There are three special scenarios when we draw lines.</a:t>
            </a:r>
          </a:p>
        </p:txBody>
      </p:sp>
      <p:sp>
        <p:nvSpPr>
          <p:cNvPr id="4" name="TextBox 3"/>
          <p:cNvSpPr txBox="1"/>
          <p:nvPr/>
        </p:nvSpPr>
        <p:spPr>
          <a:xfrm>
            <a:off x="152400" y="685800"/>
            <a:ext cx="2971800" cy="2862322"/>
          </a:xfrm>
          <a:prstGeom prst="rect">
            <a:avLst/>
          </a:prstGeom>
          <a:noFill/>
        </p:spPr>
        <p:txBody>
          <a:bodyPr wrap="square" rtlCol="0">
            <a:spAutoFit/>
          </a:bodyPr>
          <a:lstStyle/>
          <a:p>
            <a:r>
              <a:rPr lang="en-US" b="1" i="1" dirty="0"/>
              <a:t>Case 1: Draw a Horizontal Line: m = </a:t>
            </a:r>
            <a:r>
              <a:rPr lang="en-US" b="1" i="1" dirty="0" smtClean="0"/>
              <a:t>0</a:t>
            </a:r>
          </a:p>
          <a:p>
            <a:r>
              <a:rPr lang="en-US" dirty="0"/>
              <a:t>The horizontal line has the same Y coordinate value. In this scenario, we only need to consider X coordinate value changes. We first draw pixel P and increment only the X coordinate value by 1 to get the next pixel.</a:t>
            </a:r>
          </a:p>
        </p:txBody>
      </p:sp>
      <p:pic>
        <p:nvPicPr>
          <p:cNvPr id="3074" name="Picture 2" descr="https://miro.medium.com/max/572/1*XmmC-YiGvMDarKFPAOba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72" y="3815289"/>
            <a:ext cx="2724150"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24200" y="707923"/>
            <a:ext cx="3110578" cy="3139321"/>
          </a:xfrm>
          <a:prstGeom prst="rect">
            <a:avLst/>
          </a:prstGeom>
          <a:noFill/>
        </p:spPr>
        <p:txBody>
          <a:bodyPr wrap="square" rtlCol="0">
            <a:spAutoFit/>
          </a:bodyPr>
          <a:lstStyle/>
          <a:p>
            <a:r>
              <a:rPr lang="en-US" b="1" i="1" dirty="0"/>
              <a:t>Case 2: Draw a Vertical Line</a:t>
            </a:r>
            <a:r>
              <a:rPr lang="en-US" b="1" i="1" dirty="0" smtClean="0"/>
              <a:t>:</a:t>
            </a:r>
          </a:p>
          <a:p>
            <a:r>
              <a:rPr lang="en-US" b="1" i="1" dirty="0" smtClean="0"/>
              <a:t> </a:t>
            </a:r>
            <a:r>
              <a:rPr lang="en-US" b="1" i="1" dirty="0"/>
              <a:t>m is </a:t>
            </a:r>
            <a:r>
              <a:rPr lang="en-US" b="1" i="1" dirty="0" smtClean="0"/>
              <a:t>undefined</a:t>
            </a:r>
          </a:p>
          <a:p>
            <a:r>
              <a:rPr lang="en-US" dirty="0"/>
              <a:t>Vertical lines have the same X coordinates values and different Y coordinate values. Similar to the horizontal line draw, we first draw the initial pixel (P), and this time we increment Y coordinate values by 1 to get the next pixel until we reach endpoint Q.</a:t>
            </a:r>
          </a:p>
        </p:txBody>
      </p:sp>
      <p:pic>
        <p:nvPicPr>
          <p:cNvPr id="3076" name="Picture 4" descr="https://miro.medium.com/max/572/1*QC3-UZ7CUrNGRklplP04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47244"/>
            <a:ext cx="2724150" cy="28003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00800" y="838200"/>
            <a:ext cx="2667000" cy="2585323"/>
          </a:xfrm>
          <a:prstGeom prst="rect">
            <a:avLst/>
          </a:prstGeom>
          <a:noFill/>
        </p:spPr>
        <p:txBody>
          <a:bodyPr wrap="square" rtlCol="0">
            <a:spAutoFit/>
          </a:bodyPr>
          <a:lstStyle/>
          <a:p>
            <a:r>
              <a:rPr lang="en-US" b="1" i="1" dirty="0"/>
              <a:t>Case 3: Draw a Diagonal Line: m = </a:t>
            </a:r>
            <a:r>
              <a:rPr lang="en-US" b="1" i="1" dirty="0" smtClean="0"/>
              <a:t>1</a:t>
            </a:r>
          </a:p>
          <a:p>
            <a:r>
              <a:rPr lang="en-US" dirty="0"/>
              <a:t>The final special scenario is to draw a diagonal line, where the slope equals 1. To get the next pixel in diagonal line we need to increment both X and Y coordinate values by 1.</a:t>
            </a:r>
          </a:p>
        </p:txBody>
      </p:sp>
      <p:pic>
        <p:nvPicPr>
          <p:cNvPr id="3078" name="Picture 6" descr="https://miro.medium.com/max/574/1*sCsguBe4uc0_XGvv_40N8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778" y="3565328"/>
            <a:ext cx="2733675" cy="300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915400" cy="461665"/>
          </a:xfrm>
          <a:prstGeom prst="rect">
            <a:avLst/>
          </a:prstGeom>
          <a:noFill/>
        </p:spPr>
        <p:txBody>
          <a:bodyPr wrap="square" rtlCol="0">
            <a:spAutoFit/>
          </a:bodyPr>
          <a:lstStyle/>
          <a:p>
            <a:pPr algn="ctr"/>
            <a:r>
              <a:rPr lang="en-US" sz="2400" b="1" dirty="0"/>
              <a:t>Example: Digitize line with endpoints (3, 10) and (6,2) using </a:t>
            </a:r>
            <a:r>
              <a:rPr lang="en-US" sz="2400" b="1" dirty="0" smtClean="0"/>
              <a:t>BLA.</a:t>
            </a:r>
            <a:endParaRPr lang="en-US" sz="2400" b="1" dirty="0"/>
          </a:p>
        </p:txBody>
      </p:sp>
      <p:sp>
        <p:nvSpPr>
          <p:cNvPr id="3" name="TextBox 2"/>
          <p:cNvSpPr txBox="1"/>
          <p:nvPr/>
        </p:nvSpPr>
        <p:spPr>
          <a:xfrm>
            <a:off x="0" y="461665"/>
            <a:ext cx="5867400" cy="923330"/>
          </a:xfrm>
          <a:prstGeom prst="rect">
            <a:avLst/>
          </a:prstGeom>
          <a:noFill/>
        </p:spPr>
        <p:txBody>
          <a:bodyPr wrap="square" rtlCol="0">
            <a:spAutoFit/>
          </a:bodyPr>
          <a:lstStyle/>
          <a:p>
            <a:r>
              <a:rPr lang="en-US" dirty="0"/>
              <a:t>Solution: Here, (X1 ,Y1 )= (6,2) </a:t>
            </a:r>
            <a:endParaRPr lang="en-US" dirty="0" smtClean="0"/>
          </a:p>
          <a:p>
            <a:r>
              <a:rPr lang="en-US" dirty="0" smtClean="0"/>
              <a:t>&amp; </a:t>
            </a:r>
            <a:r>
              <a:rPr lang="en-US" dirty="0"/>
              <a:t>(X2 ,Y2 )=(3,10) </a:t>
            </a:r>
            <a:endParaRPr lang="en-US" dirty="0" smtClean="0"/>
          </a:p>
          <a:p>
            <a:r>
              <a:rPr lang="en-US" dirty="0" smtClean="0"/>
              <a:t>M</a:t>
            </a:r>
            <a:r>
              <a:rPr lang="en-US" dirty="0"/>
              <a:t>= (10-2)/(3-6) = 8/-3 –</a:t>
            </a:r>
            <a:r>
              <a:rPr lang="en-US" dirty="0" err="1"/>
              <a:t>ve</a:t>
            </a:r>
            <a:r>
              <a:rPr lang="en-US" dirty="0"/>
              <a:t> slope and |M| &gt; 1</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762000"/>
            <a:ext cx="19621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19408"/>
            <a:ext cx="15144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519237"/>
            <a:ext cx="15906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289" y="2623983"/>
            <a:ext cx="6559429"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316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8839200" cy="707886"/>
          </a:xfrm>
          <a:prstGeom prst="rect">
            <a:avLst/>
          </a:prstGeom>
          <a:noFill/>
        </p:spPr>
        <p:txBody>
          <a:bodyPr wrap="square" rtlCol="0">
            <a:spAutoFit/>
          </a:bodyPr>
          <a:lstStyle/>
          <a:p>
            <a:pPr algn="ctr"/>
            <a:r>
              <a:rPr lang="en-US" sz="2000" b="1" dirty="0">
                <a:solidFill>
                  <a:srgbClr val="FF0000"/>
                </a:solidFill>
              </a:rPr>
              <a:t>Example: Digitize the given line endpoints (15, 15) and (10, 18) using </a:t>
            </a:r>
            <a:r>
              <a:rPr lang="en-US" sz="2000" b="1" dirty="0" smtClean="0">
                <a:solidFill>
                  <a:srgbClr val="FF0000"/>
                </a:solidFill>
              </a:rPr>
              <a:t>BLA.</a:t>
            </a:r>
          </a:p>
          <a:p>
            <a:pPr algn="ctr"/>
            <a:endParaRPr lang="en-US" sz="2000" b="1" dirty="0">
              <a:solidFill>
                <a:srgbClr val="FF000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3013"/>
            <a:ext cx="8382000" cy="508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798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8839200" cy="400110"/>
          </a:xfrm>
          <a:prstGeom prst="rect">
            <a:avLst/>
          </a:prstGeom>
          <a:noFill/>
        </p:spPr>
        <p:txBody>
          <a:bodyPr wrap="square" rtlCol="0">
            <a:spAutoFit/>
          </a:bodyPr>
          <a:lstStyle/>
          <a:p>
            <a:pPr algn="ctr"/>
            <a:r>
              <a:rPr lang="en-US" sz="2000" b="1" dirty="0">
                <a:solidFill>
                  <a:srgbClr val="FF0000"/>
                </a:solidFill>
              </a:rPr>
              <a:t>Example: Digitize the given line endpoints (10, 10) and (20, 5) using </a:t>
            </a:r>
            <a:r>
              <a:rPr lang="en-US" sz="2000" b="1" dirty="0" smtClean="0">
                <a:solidFill>
                  <a:srgbClr val="FF0000"/>
                </a:solidFill>
              </a:rPr>
              <a:t>BLA.</a:t>
            </a:r>
            <a:endParaRPr lang="en-US" sz="2000" b="1" dirty="0">
              <a:solidFill>
                <a:srgbClr val="FF00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2510"/>
            <a:ext cx="7710487" cy="607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4542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b="1" dirty="0">
                <a:solidFill>
                  <a:srgbClr val="FF0000"/>
                </a:solidFill>
              </a:rPr>
              <a:t>Circle Algorithm</a:t>
            </a:r>
          </a:p>
        </p:txBody>
      </p:sp>
      <p:sp>
        <p:nvSpPr>
          <p:cNvPr id="3" name="Content Placeholder 2"/>
          <p:cNvSpPr>
            <a:spLocks noGrp="1"/>
          </p:cNvSpPr>
          <p:nvPr>
            <p:ph idx="1"/>
          </p:nvPr>
        </p:nvSpPr>
        <p:spPr>
          <a:xfrm>
            <a:off x="228600" y="762001"/>
            <a:ext cx="8915400" cy="2057399"/>
          </a:xfrm>
        </p:spPr>
        <p:txBody>
          <a:bodyPr>
            <a:normAutofit/>
          </a:bodyPr>
          <a:lstStyle/>
          <a:p>
            <a:pPr marL="0" indent="0">
              <a:buNone/>
            </a:pPr>
            <a:r>
              <a:rPr lang="en-US" sz="2400" dirty="0" smtClean="0"/>
              <a:t>• </a:t>
            </a:r>
            <a:r>
              <a:rPr lang="en-US" sz="2400" dirty="0"/>
              <a:t>Similarly to the case with lines, there is an incremental algorithm for drawing circles – </a:t>
            </a:r>
            <a:r>
              <a:rPr lang="en-US" sz="2400" b="1" dirty="0">
                <a:solidFill>
                  <a:srgbClr val="FF0000"/>
                </a:solidFill>
              </a:rPr>
              <a:t>the mid-point circle algorithm </a:t>
            </a:r>
            <a:endParaRPr lang="en-US" sz="2400" b="1" dirty="0" smtClean="0">
              <a:solidFill>
                <a:srgbClr val="FF0000"/>
              </a:solidFill>
            </a:endParaRPr>
          </a:p>
          <a:p>
            <a:pPr marL="0" indent="0">
              <a:buNone/>
            </a:pPr>
            <a:r>
              <a:rPr lang="en-US" sz="2400" dirty="0" smtClean="0"/>
              <a:t>• </a:t>
            </a:r>
            <a:r>
              <a:rPr lang="en-US" sz="2400" dirty="0"/>
              <a:t>In the mid-point circle algorithm we use </a:t>
            </a:r>
            <a:r>
              <a:rPr lang="en-US" sz="2400" dirty="0" smtClean="0"/>
              <a:t>four-way and eight-way </a:t>
            </a:r>
            <a:r>
              <a:rPr lang="en-US" sz="2400" dirty="0"/>
              <a:t>symmetry so only ever calculate the points for the top right eighth of a circle, and then use symmetry to get the rest of the points</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5600"/>
            <a:ext cx="30575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descr="https://www.gatevidyalay.com/wp-content/uploads/2019/07/Eight-Symmetry-Proper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2895600"/>
            <a:ext cx="5823155" cy="376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normAutofit fontScale="90000"/>
          </a:bodyPr>
          <a:lstStyle/>
          <a:p>
            <a:r>
              <a:rPr lang="en-US" altLang="en-US" b="1" dirty="0"/>
              <a:t>Mid-point circle </a:t>
            </a:r>
            <a:r>
              <a:rPr lang="en-US" altLang="en-US" b="1" dirty="0" smtClean="0"/>
              <a:t>algorithm</a:t>
            </a:r>
            <a:endParaRPr lang="en-US" b="1" dirty="0"/>
          </a:p>
        </p:txBody>
      </p:sp>
      <p:sp>
        <p:nvSpPr>
          <p:cNvPr id="4" name="Rectangle 3"/>
          <p:cNvSpPr>
            <a:spLocks noGrp="1" noChangeArrowheads="1"/>
          </p:cNvSpPr>
          <p:nvPr>
            <p:ph idx="1"/>
          </p:nvPr>
        </p:nvSpPr>
        <p:spPr>
          <a:xfrm>
            <a:off x="152400" y="533400"/>
            <a:ext cx="8534400" cy="6172200"/>
          </a:xfrm>
        </p:spPr>
        <p:txBody>
          <a:bodyPr>
            <a:normAutofit lnSpcReduction="10000"/>
          </a:bodyPr>
          <a:lstStyle/>
          <a:p>
            <a:pPr>
              <a:lnSpc>
                <a:spcPct val="90000"/>
              </a:lnSpc>
            </a:pPr>
            <a:r>
              <a:rPr lang="en-US" altLang="en-US" sz="2000" dirty="0" smtClean="0">
                <a:cs typeface="Times New Roman" pitchFamily="18" charset="0"/>
              </a:rPr>
              <a:t>For a given radius r and screen center position (x</a:t>
            </a:r>
            <a:r>
              <a:rPr lang="en-US" altLang="en-US" sz="2000" baseline="-30000" dirty="0" smtClean="0">
                <a:cs typeface="Times New Roman" pitchFamily="18" charset="0"/>
              </a:rPr>
              <a:t>c</a:t>
            </a:r>
            <a:r>
              <a:rPr lang="en-US" altLang="en-US" sz="2000" dirty="0" smtClean="0">
                <a:cs typeface="Times New Roman" pitchFamily="18" charset="0"/>
              </a:rPr>
              <a:t>, </a:t>
            </a:r>
            <a:r>
              <a:rPr lang="en-US" altLang="en-US" sz="2000" dirty="0" err="1" smtClean="0">
                <a:cs typeface="Times New Roman" pitchFamily="18" charset="0"/>
              </a:rPr>
              <a:t>y</a:t>
            </a:r>
            <a:r>
              <a:rPr lang="en-US" altLang="en-US" sz="2000" baseline="-30000" dirty="0" err="1" smtClean="0">
                <a:cs typeface="Times New Roman" pitchFamily="18" charset="0"/>
              </a:rPr>
              <a:t>c</a:t>
            </a:r>
            <a:r>
              <a:rPr lang="en-US" altLang="en-US" sz="2000" dirty="0" smtClean="0">
                <a:cs typeface="Times New Roman" pitchFamily="18" charset="0"/>
              </a:rPr>
              <a:t>), we can first set up our algorithm to calculate pixel positions around a circle path centered at the coordinate origin ( 0, 0 ).</a:t>
            </a:r>
            <a:endParaRPr lang="en-US" altLang="en-US" sz="2000" dirty="0" smtClean="0"/>
          </a:p>
          <a:p>
            <a:pPr>
              <a:lnSpc>
                <a:spcPct val="90000"/>
              </a:lnSpc>
            </a:pPr>
            <a:r>
              <a:rPr lang="en-US" altLang="en-US" sz="2000" dirty="0" smtClean="0">
                <a:cs typeface="Times New Roman" pitchFamily="18" charset="0"/>
              </a:rPr>
              <a:t>Then each calculated position (x, y) is moved to its proper screen position by adding x</a:t>
            </a:r>
            <a:r>
              <a:rPr lang="en-US" altLang="en-US" sz="2000" baseline="-30000" dirty="0" smtClean="0">
                <a:cs typeface="Times New Roman" pitchFamily="18" charset="0"/>
              </a:rPr>
              <a:t>c</a:t>
            </a:r>
            <a:r>
              <a:rPr lang="en-US" altLang="en-US" sz="2000" dirty="0" smtClean="0">
                <a:cs typeface="Times New Roman" pitchFamily="18" charset="0"/>
              </a:rPr>
              <a:t> to x and </a:t>
            </a:r>
            <a:r>
              <a:rPr lang="en-US" altLang="en-US" sz="2000" dirty="0" err="1" smtClean="0">
                <a:cs typeface="Times New Roman" pitchFamily="18" charset="0"/>
              </a:rPr>
              <a:t>y</a:t>
            </a:r>
            <a:r>
              <a:rPr lang="en-US" altLang="en-US" sz="2000" baseline="-30000" dirty="0" err="1" smtClean="0">
                <a:cs typeface="Times New Roman" pitchFamily="18" charset="0"/>
              </a:rPr>
              <a:t>c</a:t>
            </a:r>
            <a:r>
              <a:rPr lang="en-US" altLang="en-US" sz="2000" dirty="0" smtClean="0">
                <a:cs typeface="Times New Roman" pitchFamily="18" charset="0"/>
              </a:rPr>
              <a:t> to y. </a:t>
            </a:r>
            <a:endParaRPr lang="en-US" altLang="en-US" sz="2000" dirty="0" smtClean="0"/>
          </a:p>
          <a:p>
            <a:pPr eaLnBrk="1" hangingPunct="1"/>
            <a:r>
              <a:rPr lang="en-US" altLang="en-US" sz="2000" dirty="0" smtClean="0">
                <a:cs typeface="Times New Roman" pitchFamily="18" charset="0"/>
              </a:rPr>
              <a:t>Along the circle section from x = 0 to x = y in the first quadrant, the slope of the curve varies from 0 to - 1. </a:t>
            </a:r>
          </a:p>
          <a:p>
            <a:pPr eaLnBrk="1" hangingPunct="1"/>
            <a:r>
              <a:rPr lang="en-US" altLang="en-US" sz="2000" dirty="0" smtClean="0">
                <a:cs typeface="Times New Roman" pitchFamily="18" charset="0"/>
              </a:rPr>
              <a:t>Therefore, we can take unit steps in the positive x direction over this octant and use a decision parameter to determine which of the two possible y positions is closer to the circle path at each step. </a:t>
            </a:r>
          </a:p>
          <a:p>
            <a:r>
              <a:rPr lang="en-US" altLang="en-US" sz="2000" dirty="0">
                <a:cs typeface="Times New Roman" pitchFamily="18" charset="0"/>
              </a:rPr>
              <a:t>Positions in the other seven octants are then obtained by symmetry</a:t>
            </a:r>
            <a:r>
              <a:rPr lang="en-US" altLang="en-US" sz="2000" dirty="0" smtClean="0">
                <a:cs typeface="Times New Roman" pitchFamily="18" charset="0"/>
              </a:rPr>
              <a:t>.</a:t>
            </a:r>
            <a:endParaRPr lang="en-US" altLang="en-US" sz="2400" dirty="0"/>
          </a:p>
          <a:p>
            <a:pPr>
              <a:lnSpc>
                <a:spcPct val="90000"/>
              </a:lnSpc>
            </a:pPr>
            <a:r>
              <a:rPr lang="en-US" altLang="en-US" sz="2400" dirty="0">
                <a:solidFill>
                  <a:srgbClr val="002060"/>
                </a:solidFill>
                <a:cs typeface="Times New Roman" pitchFamily="18" charset="0"/>
              </a:rPr>
              <a:t>To apply the midpoint method. we define a circle function:</a:t>
            </a:r>
          </a:p>
          <a:p>
            <a:pPr>
              <a:lnSpc>
                <a:spcPct val="90000"/>
              </a:lnSpc>
              <a:buFontTx/>
              <a:buNone/>
            </a:pPr>
            <a:r>
              <a:rPr lang="en-US" altLang="en-US" sz="2400" b="1" dirty="0">
                <a:solidFill>
                  <a:srgbClr val="002060"/>
                </a:solidFill>
                <a:cs typeface="Times New Roman" pitchFamily="18" charset="0"/>
              </a:rPr>
              <a:t>                        </a:t>
            </a:r>
            <a:r>
              <a:rPr lang="en-US" altLang="en-US" sz="2400" b="1" dirty="0" err="1">
                <a:solidFill>
                  <a:srgbClr val="002060"/>
                </a:solidFill>
                <a:cs typeface="Times New Roman" pitchFamily="18" charset="0"/>
              </a:rPr>
              <a:t>f</a:t>
            </a:r>
            <a:r>
              <a:rPr lang="en-US" altLang="en-US" sz="2400" b="1" baseline="-30000" dirty="0" err="1">
                <a:solidFill>
                  <a:srgbClr val="002060"/>
                </a:solidFill>
                <a:cs typeface="Times New Roman" pitchFamily="18" charset="0"/>
              </a:rPr>
              <a:t>circle</a:t>
            </a:r>
            <a:r>
              <a:rPr lang="en-US" altLang="en-US" sz="2400" b="1" dirty="0">
                <a:solidFill>
                  <a:srgbClr val="002060"/>
                </a:solidFill>
                <a:cs typeface="Times New Roman" pitchFamily="18" charset="0"/>
              </a:rPr>
              <a:t>(x, y) = x²  +  y² </a:t>
            </a:r>
            <a:r>
              <a:rPr lang="en-US" altLang="en-US" sz="2400" b="1" dirty="0">
                <a:solidFill>
                  <a:srgbClr val="002060"/>
                </a:solidFill>
              </a:rPr>
              <a:t>–</a:t>
            </a:r>
            <a:r>
              <a:rPr lang="en-US" altLang="en-US" sz="2400" b="1" dirty="0">
                <a:solidFill>
                  <a:srgbClr val="002060"/>
                </a:solidFill>
                <a:cs typeface="Times New Roman" pitchFamily="18" charset="0"/>
              </a:rPr>
              <a:t> </a:t>
            </a:r>
            <a:r>
              <a:rPr lang="en-US" altLang="en-US" sz="2400" b="1" dirty="0" smtClean="0">
                <a:solidFill>
                  <a:srgbClr val="002060"/>
                </a:solidFill>
                <a:cs typeface="Times New Roman" pitchFamily="18" charset="0"/>
              </a:rPr>
              <a:t>r²</a:t>
            </a:r>
            <a:endParaRPr lang="en-US" altLang="en-US" sz="2400" b="1" dirty="0">
              <a:solidFill>
                <a:srgbClr val="002060"/>
              </a:solidFill>
              <a:cs typeface="Times New Roman" pitchFamily="18" charset="0"/>
            </a:endParaRPr>
          </a:p>
          <a:p>
            <a:pPr>
              <a:lnSpc>
                <a:spcPct val="90000"/>
              </a:lnSpc>
            </a:pPr>
            <a:r>
              <a:rPr lang="en-US" altLang="en-US" sz="2400" dirty="0">
                <a:solidFill>
                  <a:srgbClr val="002060"/>
                </a:solidFill>
                <a:cs typeface="Times New Roman" pitchFamily="18" charset="0"/>
              </a:rPr>
              <a:t>Any point (x, y) on the boundary of the circle with radius r satisfies the equation </a:t>
            </a:r>
            <a:r>
              <a:rPr lang="en-US" altLang="en-US" sz="2400" b="1" dirty="0" err="1">
                <a:solidFill>
                  <a:srgbClr val="002060"/>
                </a:solidFill>
                <a:cs typeface="Times New Roman" pitchFamily="18" charset="0"/>
              </a:rPr>
              <a:t>f</a:t>
            </a:r>
            <a:r>
              <a:rPr lang="en-US" altLang="en-US" sz="2400" b="1" baseline="-30000" dirty="0" err="1">
                <a:solidFill>
                  <a:srgbClr val="002060"/>
                </a:solidFill>
                <a:cs typeface="Times New Roman" pitchFamily="18" charset="0"/>
              </a:rPr>
              <a:t>circle</a:t>
            </a:r>
            <a:r>
              <a:rPr lang="en-US" altLang="en-US" sz="2400" b="1" dirty="0">
                <a:solidFill>
                  <a:srgbClr val="002060"/>
                </a:solidFill>
                <a:cs typeface="Times New Roman" pitchFamily="18" charset="0"/>
              </a:rPr>
              <a:t>( x, y ) = 0</a:t>
            </a:r>
            <a:r>
              <a:rPr lang="en-US" altLang="en-US" sz="2400" b="1" dirty="0" smtClean="0">
                <a:solidFill>
                  <a:srgbClr val="002060"/>
                </a:solidFill>
                <a:cs typeface="Times New Roman" pitchFamily="18" charset="0"/>
              </a:rPr>
              <a:t>.</a:t>
            </a:r>
            <a:endParaRPr lang="en-US" altLang="en-US" sz="2400" b="1" dirty="0">
              <a:solidFill>
                <a:srgbClr val="002060"/>
              </a:solidFill>
              <a:cs typeface="Times New Roman" pitchFamily="18" charset="0"/>
            </a:endParaRPr>
          </a:p>
          <a:p>
            <a:pPr>
              <a:lnSpc>
                <a:spcPct val="90000"/>
              </a:lnSpc>
            </a:pPr>
            <a:r>
              <a:rPr lang="en-US" altLang="en-US" sz="2400" b="1" dirty="0">
                <a:solidFill>
                  <a:srgbClr val="FF0000"/>
                </a:solidFill>
                <a:cs typeface="Times New Roman" pitchFamily="18" charset="0"/>
              </a:rPr>
              <a:t>If </a:t>
            </a:r>
            <a:r>
              <a:rPr lang="en-US" altLang="en-US" sz="2400" b="1" dirty="0" err="1">
                <a:solidFill>
                  <a:srgbClr val="FF0000"/>
                </a:solidFill>
                <a:cs typeface="Times New Roman" pitchFamily="18" charset="0"/>
              </a:rPr>
              <a:t>f</a:t>
            </a:r>
            <a:r>
              <a:rPr lang="en-US" altLang="en-US" sz="2400" b="1" baseline="-30000" dirty="0" err="1">
                <a:solidFill>
                  <a:srgbClr val="FF0000"/>
                </a:solidFill>
                <a:cs typeface="Times New Roman" pitchFamily="18" charset="0"/>
              </a:rPr>
              <a:t>circle</a:t>
            </a:r>
            <a:r>
              <a:rPr lang="en-US" altLang="en-US" sz="2400" b="1" dirty="0">
                <a:solidFill>
                  <a:srgbClr val="FF0000"/>
                </a:solidFill>
                <a:cs typeface="Times New Roman" pitchFamily="18" charset="0"/>
              </a:rPr>
              <a:t>( x, y )  &lt; 0, the point is inside the circle boundary , </a:t>
            </a:r>
          </a:p>
          <a:p>
            <a:pPr>
              <a:lnSpc>
                <a:spcPct val="90000"/>
              </a:lnSpc>
              <a:buFontTx/>
              <a:buNone/>
            </a:pPr>
            <a:r>
              <a:rPr lang="en-US" altLang="en-US" sz="2400" b="1" dirty="0">
                <a:solidFill>
                  <a:srgbClr val="FF0000"/>
                </a:solidFill>
                <a:cs typeface="Times New Roman" pitchFamily="18" charset="0"/>
              </a:rPr>
              <a:t>     If </a:t>
            </a:r>
            <a:r>
              <a:rPr lang="en-US" altLang="en-US" sz="2400" b="1" dirty="0" err="1">
                <a:solidFill>
                  <a:srgbClr val="FF0000"/>
                </a:solidFill>
                <a:cs typeface="Times New Roman" pitchFamily="18" charset="0"/>
              </a:rPr>
              <a:t>f</a:t>
            </a:r>
            <a:r>
              <a:rPr lang="en-US" altLang="en-US" sz="2400" b="1" baseline="-30000" dirty="0" err="1">
                <a:solidFill>
                  <a:srgbClr val="FF0000"/>
                </a:solidFill>
                <a:cs typeface="Times New Roman" pitchFamily="18" charset="0"/>
              </a:rPr>
              <a:t>circle</a:t>
            </a:r>
            <a:r>
              <a:rPr lang="en-US" altLang="en-US" sz="2400" b="1" dirty="0">
                <a:solidFill>
                  <a:srgbClr val="FF0000"/>
                </a:solidFill>
                <a:cs typeface="Times New Roman" pitchFamily="18" charset="0"/>
              </a:rPr>
              <a:t>( x, y )  &gt; 0, the point is outside the circle boundary, </a:t>
            </a:r>
          </a:p>
          <a:p>
            <a:pPr>
              <a:lnSpc>
                <a:spcPct val="90000"/>
              </a:lnSpc>
              <a:buFontTx/>
              <a:buNone/>
            </a:pPr>
            <a:r>
              <a:rPr lang="en-US" altLang="en-US" sz="2400" b="1" dirty="0">
                <a:solidFill>
                  <a:srgbClr val="FF0000"/>
                </a:solidFill>
                <a:cs typeface="Times New Roman" pitchFamily="18" charset="0"/>
              </a:rPr>
              <a:t>     If </a:t>
            </a:r>
            <a:r>
              <a:rPr lang="en-US" altLang="en-US" sz="2400" b="1" dirty="0" err="1">
                <a:solidFill>
                  <a:srgbClr val="FF0000"/>
                </a:solidFill>
                <a:cs typeface="Times New Roman" pitchFamily="18" charset="0"/>
              </a:rPr>
              <a:t>f</a:t>
            </a:r>
            <a:r>
              <a:rPr lang="en-US" altLang="en-US" sz="2400" b="1" baseline="-30000" dirty="0" err="1">
                <a:solidFill>
                  <a:srgbClr val="FF0000"/>
                </a:solidFill>
                <a:cs typeface="Times New Roman" pitchFamily="18" charset="0"/>
              </a:rPr>
              <a:t>circle</a:t>
            </a:r>
            <a:r>
              <a:rPr lang="en-US" altLang="en-US" sz="2400" b="1" dirty="0">
                <a:solidFill>
                  <a:srgbClr val="FF0000"/>
                </a:solidFill>
                <a:cs typeface="Times New Roman" pitchFamily="18" charset="0"/>
              </a:rPr>
              <a:t>( x, y )  = 0, the point is on the circle boundary.</a:t>
            </a:r>
          </a:p>
          <a:p>
            <a:pPr eaLnBrk="1" hangingPunct="1"/>
            <a:endParaRPr lang="en-US" altLang="en-US" sz="2200" dirty="0" smtClean="0"/>
          </a:p>
        </p:txBody>
      </p:sp>
    </p:spTree>
    <p:extLst>
      <p:ext uri="{BB962C8B-B14F-4D97-AF65-F5344CB8AC3E}">
        <p14:creationId xmlns:p14="http://schemas.microsoft.com/office/powerpoint/2010/main" val="12224901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48" y="844293"/>
                <a:ext cx="5943600" cy="6040438"/>
              </a:xfrm>
            </p:spPr>
            <p:txBody>
              <a:bodyPr/>
              <a:lstStyle/>
              <a:p>
                <a:pPr marL="0" indent="0">
                  <a:buNone/>
                </a:pPr>
                <a:r>
                  <a:rPr lang="en-US" altLang="en-US" dirty="0" smtClean="0"/>
                  <a:t>Suppose,  </a:t>
                </a:r>
                <a:r>
                  <a:rPr lang="en-US" altLang="en-US" dirty="0"/>
                  <a:t>set the pixel at </a:t>
                </a:r>
                <a:endParaRPr lang="en-US" altLang="en-US" dirty="0" smtClean="0"/>
              </a:p>
              <a:p>
                <a:pPr marL="0" indent="0">
                  <a:buNone/>
                </a:pPr>
                <a:r>
                  <a:rPr lang="en-US" altLang="en-US" b="1" dirty="0" smtClean="0"/>
                  <a:t>(</a:t>
                </a:r>
                <a:r>
                  <a:rPr lang="en-US" altLang="en-US" b="1" i="1" dirty="0" err="1"/>
                  <a:t>x</a:t>
                </a:r>
                <a:r>
                  <a:rPr lang="en-US" altLang="en-US" b="1" i="1" baseline="-25000" dirty="0" err="1"/>
                  <a:t>k</a:t>
                </a:r>
                <a:r>
                  <a:rPr lang="en-US" altLang="en-US" b="1" i="1" dirty="0"/>
                  <a:t> </a:t>
                </a:r>
                <a:r>
                  <a:rPr lang="en-US" altLang="en-US" b="1" dirty="0"/>
                  <a:t>, </a:t>
                </a:r>
                <a:r>
                  <a:rPr lang="en-US" altLang="en-US" b="1" i="1" dirty="0" err="1"/>
                  <a:t>y</a:t>
                </a:r>
                <a:r>
                  <a:rPr lang="en-US" altLang="en-US" b="1" i="1" baseline="-25000" dirty="0" err="1"/>
                  <a:t>k</a:t>
                </a:r>
                <a:r>
                  <a:rPr lang="en-US" altLang="en-US" b="1" i="1" dirty="0"/>
                  <a:t> </a:t>
                </a:r>
                <a:r>
                  <a:rPr lang="en-US" altLang="en-US" b="1" dirty="0" smtClean="0"/>
                  <a:t>)</a:t>
                </a:r>
                <a:r>
                  <a:rPr lang="en-US" altLang="en-US" dirty="0" smtClean="0"/>
                  <a:t>,then next pixel </a:t>
                </a:r>
                <a:r>
                  <a:rPr lang="en-US" altLang="en-US" b="1" dirty="0"/>
                  <a:t>(</a:t>
                </a:r>
                <a:r>
                  <a:rPr lang="en-US" altLang="en-US" b="1" i="1" dirty="0" smtClean="0"/>
                  <a:t>x</a:t>
                </a:r>
                <a:r>
                  <a:rPr lang="en-US" altLang="en-US" b="1" i="1" baseline="-25000" dirty="0" smtClean="0"/>
                  <a:t>k+1</a:t>
                </a:r>
                <a:r>
                  <a:rPr lang="en-US" altLang="en-US" b="1" i="1" dirty="0" smtClean="0"/>
                  <a:t> </a:t>
                </a:r>
                <a:r>
                  <a:rPr lang="en-US" altLang="en-US" b="1" dirty="0"/>
                  <a:t>, </a:t>
                </a:r>
                <a:r>
                  <a:rPr lang="en-US" altLang="en-US" b="1" i="1" dirty="0" smtClean="0"/>
                  <a:t>y</a:t>
                </a:r>
                <a:r>
                  <a:rPr lang="en-US" altLang="en-US" b="1" i="1" baseline="-25000" dirty="0" smtClean="0"/>
                  <a:t>k+1</a:t>
                </a:r>
                <a:r>
                  <a:rPr lang="en-US" altLang="en-US" b="1" i="1" dirty="0" smtClean="0"/>
                  <a:t> </a:t>
                </a:r>
                <a:r>
                  <a:rPr lang="en-US" altLang="en-US" b="1" dirty="0" smtClean="0"/>
                  <a:t>) will be either</a:t>
                </a:r>
                <a:r>
                  <a:rPr lang="en-US" altLang="en-US" dirty="0" smtClean="0"/>
                  <a:t> </a:t>
                </a:r>
                <a:r>
                  <a:rPr lang="en-US" altLang="en-US" b="1" dirty="0" smtClean="0"/>
                  <a:t>(</a:t>
                </a:r>
                <a:r>
                  <a:rPr lang="en-US" altLang="en-US" b="1" i="1" dirty="0" err="1" smtClean="0"/>
                  <a:t>x</a:t>
                </a:r>
                <a:r>
                  <a:rPr lang="en-US" altLang="en-US" b="1" i="1" baseline="-25000" dirty="0" err="1" smtClean="0"/>
                  <a:t>k</a:t>
                </a:r>
                <a:r>
                  <a:rPr lang="en-US" altLang="en-US" b="1" i="1" dirty="0" smtClean="0"/>
                  <a:t> </a:t>
                </a:r>
                <a:r>
                  <a:rPr lang="en-US" altLang="en-US" b="1" baseline="-25000" dirty="0"/>
                  <a:t>+ 1</a:t>
                </a:r>
                <a:r>
                  <a:rPr lang="en-US" altLang="en-US" b="1" dirty="0"/>
                  <a:t>, </a:t>
                </a:r>
                <a:r>
                  <a:rPr lang="en-US" altLang="en-US" b="1" i="1" dirty="0" err="1"/>
                  <a:t>y</a:t>
                </a:r>
                <a:r>
                  <a:rPr lang="en-US" altLang="en-US" b="1" i="1" baseline="-25000" dirty="0" err="1"/>
                  <a:t>k</a:t>
                </a:r>
                <a:r>
                  <a:rPr lang="en-US" altLang="en-US" b="1" i="1" dirty="0"/>
                  <a:t> </a:t>
                </a:r>
                <a:r>
                  <a:rPr lang="en-US" altLang="en-US" b="1" dirty="0"/>
                  <a:t>) </a:t>
                </a:r>
                <a:r>
                  <a:rPr lang="en-US" altLang="en-US" dirty="0"/>
                  <a:t>or the pixel </a:t>
                </a:r>
                <a:r>
                  <a:rPr lang="en-US" altLang="en-US" b="1" dirty="0"/>
                  <a:t>(</a:t>
                </a:r>
                <a:r>
                  <a:rPr lang="en-US" altLang="en-US" b="1" i="1" dirty="0" err="1" smtClean="0"/>
                  <a:t>x</a:t>
                </a:r>
                <a:r>
                  <a:rPr lang="en-US" altLang="en-US" b="1" i="1" baseline="-25000" dirty="0" err="1" smtClean="0"/>
                  <a:t>k</a:t>
                </a:r>
                <a:r>
                  <a:rPr lang="en-US" altLang="en-US" b="1" i="1" baseline="-25000" dirty="0" smtClean="0"/>
                  <a:t> </a:t>
                </a:r>
                <a:r>
                  <a:rPr lang="en-US" altLang="en-US" b="1" baseline="-25000" dirty="0"/>
                  <a:t>+ 1</a:t>
                </a:r>
                <a:r>
                  <a:rPr lang="en-US" altLang="en-US" b="1" dirty="0"/>
                  <a:t>, </a:t>
                </a:r>
                <a:r>
                  <a:rPr lang="en-US" altLang="en-US" b="1" i="1" dirty="0" err="1" smtClean="0"/>
                  <a:t>y</a:t>
                </a:r>
                <a:r>
                  <a:rPr lang="en-US" altLang="en-US" b="1" i="1" baseline="-25000" dirty="0" err="1" smtClean="0"/>
                  <a:t>k</a:t>
                </a:r>
                <a:r>
                  <a:rPr lang="en-US" altLang="en-US" b="1" i="1" baseline="-25000" dirty="0" smtClean="0"/>
                  <a:t> </a:t>
                </a:r>
                <a:r>
                  <a:rPr lang="en-US" altLang="en-US" b="1" baseline="-25000" dirty="0"/>
                  <a:t>– 1</a:t>
                </a:r>
                <a:r>
                  <a:rPr lang="en-US" altLang="en-US" b="1" dirty="0" smtClean="0"/>
                  <a:t>).</a:t>
                </a:r>
              </a:p>
              <a:p>
                <a:pPr marL="0" indent="0">
                  <a:buNone/>
                </a:pPr>
                <a:r>
                  <a:rPr lang="en-US" altLang="en-US" b="1" dirty="0" smtClean="0"/>
                  <a:t>Here </a:t>
                </a:r>
              </a:p>
              <a:p>
                <a:pPr marL="0" indent="0">
                  <a:buNone/>
                </a:pPr>
                <a:r>
                  <a:rPr lang="en-US" altLang="en-US" b="1" dirty="0" smtClean="0"/>
                  <a:t>mid point(m)=</a:t>
                </a:r>
                <a:r>
                  <a:rPr lang="en-US" altLang="en-US" dirty="0" smtClean="0"/>
                  <a:t> </a:t>
                </a:r>
                <a:r>
                  <a:rPr lang="en-US" altLang="en-US" b="1" dirty="0" smtClean="0">
                    <a:solidFill>
                      <a:srgbClr val="0000FF"/>
                    </a:solidFill>
                  </a:rPr>
                  <a:t>(</a:t>
                </a:r>
                <a:r>
                  <a:rPr lang="en-US" altLang="en-US" sz="2400" b="1" i="1" dirty="0" smtClean="0">
                    <a:solidFill>
                      <a:srgbClr val="0000FF"/>
                    </a:solidFill>
                  </a:rPr>
                  <a:t>x </a:t>
                </a:r>
                <a:r>
                  <a:rPr lang="en-US" altLang="en-US" sz="2400" b="1" i="1" baseline="-25000" dirty="0" smtClean="0">
                    <a:solidFill>
                      <a:srgbClr val="0000FF"/>
                    </a:solidFill>
                  </a:rPr>
                  <a:t>k </a:t>
                </a:r>
                <a:r>
                  <a:rPr lang="en-US" altLang="en-US" sz="2400" b="1" baseline="-25000" dirty="0">
                    <a:solidFill>
                      <a:srgbClr val="0000FF"/>
                    </a:solidFill>
                  </a:rPr>
                  <a:t>+ </a:t>
                </a:r>
                <a:r>
                  <a:rPr lang="en-US" altLang="en-US" sz="2400" b="1" baseline="-25000" dirty="0" smtClean="0">
                    <a:solidFill>
                      <a:srgbClr val="0000FF"/>
                    </a:solidFill>
                  </a:rPr>
                  <a:t>1 </a:t>
                </a:r>
                <a:r>
                  <a:rPr lang="en-US" altLang="en-US" sz="2400" b="1" dirty="0" smtClean="0">
                    <a:solidFill>
                      <a:srgbClr val="0000FF"/>
                    </a:solidFill>
                  </a:rPr>
                  <a:t>, </a:t>
                </a:r>
                <a:r>
                  <a:rPr lang="en-US" altLang="en-US" sz="2400" b="1" i="1" dirty="0" err="1" smtClean="0">
                    <a:solidFill>
                      <a:srgbClr val="0000FF"/>
                    </a:solidFill>
                  </a:rPr>
                  <a:t>y</a:t>
                </a:r>
                <a:r>
                  <a:rPr lang="en-US" altLang="en-US" sz="2400" b="1" i="1" baseline="-25000" dirty="0" err="1" smtClean="0">
                    <a:solidFill>
                      <a:srgbClr val="0000FF"/>
                    </a:solidFill>
                  </a:rPr>
                  <a:t>k</a:t>
                </a:r>
                <a:r>
                  <a:rPr lang="en-US" altLang="en-US" sz="2400" b="1" i="1" dirty="0" smtClean="0">
                    <a:solidFill>
                      <a:srgbClr val="0000FF"/>
                    </a:solidFill>
                  </a:rPr>
                  <a:t> </a:t>
                </a:r>
                <a:r>
                  <a:rPr lang="en-US" altLang="en-US" sz="2400" b="1" dirty="0">
                    <a:solidFill>
                      <a:srgbClr val="0000FF"/>
                    </a:solidFill>
                  </a:rPr>
                  <a:t>– </a:t>
                </a:r>
                <a:r>
                  <a:rPr lang="en-US" altLang="en-US" sz="2400" b="1" dirty="0" smtClean="0">
                    <a:solidFill>
                      <a:srgbClr val="0000FF"/>
                    </a:solidFill>
                  </a:rPr>
                  <a:t>½)</a:t>
                </a:r>
              </a:p>
              <a:p>
                <a:pPr marL="0" indent="0">
                  <a:buNone/>
                </a:pPr>
                <a:r>
                  <a:rPr lang="en-US" altLang="en-US" sz="2400" b="1" dirty="0" smtClean="0">
                    <a:solidFill>
                      <a:srgbClr val="0000FF"/>
                    </a:solidFill>
                  </a:rPr>
                  <a:t>Since </a:t>
                </a:r>
              </a:p>
              <a:p>
                <a:pPr marL="0" indent="0">
                  <a:buNone/>
                </a:pPr>
                <a:r>
                  <a:rPr lang="en-US" altLang="en-US" sz="2400" b="1" dirty="0" smtClean="0">
                    <a:solidFill>
                      <a:srgbClr val="0000FF"/>
                    </a:solidFill>
                  </a:rPr>
                  <a:t>m= ( </a:t>
                </a:r>
                <a14:m>
                  <m:oMath xmlns:m="http://schemas.openxmlformats.org/officeDocument/2006/math">
                    <m:f>
                      <m:fPr>
                        <m:ctrlPr>
                          <a:rPr lang="en-US" altLang="en-US" sz="2400" b="1" i="1" baseline="-25000" smtClean="0">
                            <a:latin typeface="Cambria Math"/>
                          </a:rPr>
                        </m:ctrlPr>
                      </m:fPr>
                      <m:num>
                        <m:r>
                          <m:rPr>
                            <m:nor/>
                          </m:rPr>
                          <a:rPr lang="en-US" altLang="en-US" sz="2400" b="1" i="1" dirty="0"/>
                          <m:t>x</m:t>
                        </m:r>
                        <m:r>
                          <m:rPr>
                            <m:nor/>
                          </m:rPr>
                          <a:rPr lang="en-US" altLang="en-US" sz="2400" b="1" i="1" baseline="-25000" dirty="0"/>
                          <m:t>k</m:t>
                        </m:r>
                        <m:r>
                          <m:rPr>
                            <m:nor/>
                          </m:rPr>
                          <a:rPr lang="en-US" altLang="en-US" sz="2400" b="1" i="1" baseline="-25000" dirty="0"/>
                          <m:t> </m:t>
                        </m:r>
                        <m:r>
                          <m:rPr>
                            <m:nor/>
                          </m:rPr>
                          <a:rPr lang="en-US" altLang="en-US" sz="2400" b="1" baseline="-25000" dirty="0"/>
                          <m:t>+ 1 + </m:t>
                        </m:r>
                        <m:r>
                          <m:rPr>
                            <m:nor/>
                          </m:rPr>
                          <a:rPr lang="en-US" altLang="en-US" sz="2400" b="1" i="1" dirty="0"/>
                          <m:t>x</m:t>
                        </m:r>
                        <m:r>
                          <m:rPr>
                            <m:nor/>
                          </m:rPr>
                          <a:rPr lang="en-US" altLang="en-US" sz="2400" b="1" i="1" baseline="-25000" dirty="0"/>
                          <m:t>k</m:t>
                        </m:r>
                        <m:r>
                          <m:rPr>
                            <m:nor/>
                          </m:rPr>
                          <a:rPr lang="en-US" altLang="en-US" sz="2400" b="1" i="1" baseline="-25000" dirty="0"/>
                          <m:t> </m:t>
                        </m:r>
                        <m:r>
                          <m:rPr>
                            <m:nor/>
                          </m:rPr>
                          <a:rPr lang="en-US" altLang="en-US" sz="2400" b="1" baseline="-25000" dirty="0"/>
                          <m:t>+ 1</m:t>
                        </m:r>
                      </m:num>
                      <m:den>
                        <m:r>
                          <a:rPr lang="en-US" altLang="en-US" sz="2400" b="1" i="1" baseline="-25000" smtClean="0">
                            <a:latin typeface="Cambria Math"/>
                          </a:rPr>
                          <m:t>𝟐</m:t>
                        </m:r>
                      </m:den>
                    </m:f>
                  </m:oMath>
                </a14:m>
                <a:r>
                  <a:rPr lang="en-US" altLang="en-US" sz="2400" b="1" dirty="0" smtClean="0">
                    <a:solidFill>
                      <a:srgbClr val="0000FF"/>
                    </a:solidFill>
                  </a:rPr>
                  <a:t>, </a:t>
                </a:r>
                <a14:m>
                  <m:oMath xmlns:m="http://schemas.openxmlformats.org/officeDocument/2006/math">
                    <m:f>
                      <m:fPr>
                        <m:ctrlPr>
                          <a:rPr lang="en-US" altLang="en-US" sz="2400" b="1" i="1" dirty="0" smtClean="0">
                            <a:solidFill>
                              <a:srgbClr val="0000FF"/>
                            </a:solidFill>
                            <a:latin typeface="Cambria Math"/>
                          </a:rPr>
                        </m:ctrlPr>
                      </m:fPr>
                      <m:num>
                        <m:r>
                          <m:rPr>
                            <m:nor/>
                          </m:rPr>
                          <a:rPr lang="en-US" altLang="en-US" sz="2400" b="1" i="1" dirty="0"/>
                          <m:t>y</m:t>
                        </m:r>
                        <m:r>
                          <m:rPr>
                            <m:nor/>
                          </m:rPr>
                          <a:rPr lang="en-US" altLang="en-US" sz="2400" b="1" i="1" baseline="-25000" dirty="0"/>
                          <m:t>k</m:t>
                        </m:r>
                        <m:r>
                          <m:rPr>
                            <m:nor/>
                          </m:rPr>
                          <a:rPr lang="en-US" altLang="en-US" sz="2400" b="1" i="1" baseline="-25000" dirty="0"/>
                          <m:t> + </m:t>
                        </m:r>
                        <m:r>
                          <m:rPr>
                            <m:nor/>
                          </m:rPr>
                          <a:rPr lang="en-US" altLang="en-US" sz="2400" b="1" i="1" dirty="0"/>
                          <m:t>y</m:t>
                        </m:r>
                        <m:r>
                          <m:rPr>
                            <m:nor/>
                          </m:rPr>
                          <a:rPr lang="en-US" altLang="en-US" sz="2400" b="1" i="1" baseline="-25000" dirty="0"/>
                          <m:t>k</m:t>
                        </m:r>
                        <m:r>
                          <m:rPr>
                            <m:nor/>
                          </m:rPr>
                          <a:rPr lang="en-US" altLang="en-US" sz="2400" b="1" i="1" baseline="-25000" dirty="0"/>
                          <m:t> </m:t>
                        </m:r>
                        <m:r>
                          <m:rPr>
                            <m:nor/>
                          </m:rPr>
                          <a:rPr lang="en-US" altLang="en-US" sz="2400" b="1" baseline="-25000" dirty="0"/>
                          <m:t>– 1</m:t>
                        </m:r>
                      </m:num>
                      <m:den>
                        <m:r>
                          <a:rPr lang="en-US" altLang="en-US" sz="2400" b="1" i="1" dirty="0" smtClean="0">
                            <a:solidFill>
                              <a:schemeClr val="tx1"/>
                            </a:solidFill>
                            <a:latin typeface="Cambria Math"/>
                          </a:rPr>
                          <m:t>𝟐</m:t>
                        </m:r>
                      </m:den>
                    </m:f>
                  </m:oMath>
                </a14:m>
                <a:r>
                  <a:rPr lang="en-US" altLang="en-US" sz="2400" b="1" dirty="0" smtClean="0">
                    <a:solidFill>
                      <a:srgbClr val="0000FF"/>
                    </a:solidFill>
                  </a:rPr>
                  <a:t> )</a:t>
                </a:r>
                <a:endParaRPr lang="en-US" altLang="en-US" sz="2400"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48" y="844293"/>
                <a:ext cx="5943600" cy="6040438"/>
              </a:xfrm>
              <a:blipFill rotWithShape="1">
                <a:blip r:embed="rId2"/>
                <a:stretch>
                  <a:fillRect l="-2667" t="-1211" r="-3487"/>
                </a:stretch>
              </a:blipFill>
            </p:spPr>
            <p:txBody>
              <a:bodyPr/>
              <a:lstStyle/>
              <a:p>
                <a:r>
                  <a:rPr lang="en-US">
                    <a:noFill/>
                  </a:rPr>
                  <a:t> </a:t>
                </a:r>
              </a:p>
            </p:txBody>
          </p:sp>
        </mc:Fallback>
      </mc:AlternateContent>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85725"/>
            <a:ext cx="37433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85725"/>
            <a:ext cx="5257800" cy="707886"/>
          </a:xfrm>
          <a:prstGeom prst="rect">
            <a:avLst/>
          </a:prstGeom>
          <a:noFill/>
        </p:spPr>
        <p:txBody>
          <a:bodyPr wrap="square" rtlCol="0">
            <a:spAutoFit/>
          </a:bodyPr>
          <a:lstStyle/>
          <a:p>
            <a:pPr algn="ctr"/>
            <a:r>
              <a:rPr lang="en-US" sz="4000" b="1" dirty="0">
                <a:solidFill>
                  <a:srgbClr val="FF0000"/>
                </a:solidFill>
              </a:rPr>
              <a:t>Clockwise direction</a:t>
            </a:r>
          </a:p>
        </p:txBody>
      </p:sp>
    </p:spTree>
    <p:extLst>
      <p:ext uri="{BB962C8B-B14F-4D97-AF65-F5344CB8AC3E}">
        <p14:creationId xmlns:p14="http://schemas.microsoft.com/office/powerpoint/2010/main" val="86802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68" y="457200"/>
            <a:ext cx="8402918"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890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
            <a:ext cx="7624762" cy="511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238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1"/>
            <a:ext cx="9144000" cy="3505200"/>
          </a:xfrm>
        </p:spPr>
        <p:txBody>
          <a:bodyPr>
            <a:normAutofit fontScale="92500" lnSpcReduction="20000"/>
          </a:bodyPr>
          <a:lstStyle/>
          <a:p>
            <a:r>
              <a:rPr lang="en-US" dirty="0" smtClean="0"/>
              <a:t>Calculate the initial decision parameter(P</a:t>
            </a:r>
            <a:r>
              <a:rPr lang="en-US" baseline="-25000" dirty="0" smtClean="0"/>
              <a:t>0</a:t>
            </a:r>
            <a:r>
              <a:rPr lang="en-US" dirty="0" smtClean="0"/>
              <a:t>) for circle:-</a:t>
            </a:r>
          </a:p>
          <a:p>
            <a:r>
              <a:rPr lang="en-US" dirty="0" smtClean="0"/>
              <a:t>The initial decision parameter is obtained by evaluation the circle function at the start position 		(x</a:t>
            </a:r>
            <a:r>
              <a:rPr lang="en-US" baseline="-25000" dirty="0" smtClean="0"/>
              <a:t>0</a:t>
            </a:r>
            <a:r>
              <a:rPr lang="en-US" dirty="0"/>
              <a:t> </a:t>
            </a:r>
            <a:r>
              <a:rPr lang="en-US" dirty="0" smtClean="0"/>
              <a:t>, y</a:t>
            </a:r>
            <a:r>
              <a:rPr lang="en-US" baseline="-25000" dirty="0" smtClean="0"/>
              <a:t>0</a:t>
            </a:r>
            <a:r>
              <a:rPr lang="en-US" dirty="0" smtClean="0"/>
              <a:t>) =(0,r)</a:t>
            </a:r>
          </a:p>
          <a:p>
            <a:r>
              <a:rPr lang="en-US" dirty="0" smtClean="0"/>
              <a:t>Here, the next pixel will be either (1,r) or (1, r-1) then the mid-point is (1,r-1/2) </a:t>
            </a:r>
          </a:p>
          <a:p>
            <a:r>
              <a:rPr lang="en-US" dirty="0" smtClean="0"/>
              <a:t>Now , initial decision parameter is given by:-</a:t>
            </a:r>
          </a:p>
          <a:p>
            <a:pPr marL="0" indent="0">
              <a:buNone/>
            </a:pPr>
            <a:r>
              <a:rPr lang="en-US" dirty="0" smtClean="0"/>
              <a:t>		P</a:t>
            </a:r>
            <a:r>
              <a:rPr lang="en-US" baseline="-25000" dirty="0" smtClean="0"/>
              <a:t>0 =</a:t>
            </a:r>
            <a:r>
              <a:rPr lang="en-US" dirty="0" err="1" smtClean="0"/>
              <a:t>f</a:t>
            </a:r>
            <a:r>
              <a:rPr lang="en-US" baseline="-25000" dirty="0" err="1" smtClean="0"/>
              <a:t>circle</a:t>
            </a:r>
            <a:r>
              <a:rPr lang="en-US" baseline="-25000" dirty="0"/>
              <a:t> </a:t>
            </a:r>
            <a:r>
              <a:rPr lang="en-US" dirty="0" smtClean="0"/>
              <a:t>(1,r-1/2)</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505200"/>
            <a:ext cx="3048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09407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1"/>
            <a:ext cx="8991600" cy="609599"/>
          </a:xfrm>
        </p:spPr>
        <p:txBody>
          <a:bodyPr>
            <a:normAutofit/>
          </a:bodyPr>
          <a:lstStyle/>
          <a:p>
            <a:pPr marL="0" indent="0">
              <a:buNone/>
            </a:pPr>
            <a:r>
              <a:rPr lang="en-US" sz="2800" b="1" dirty="0">
                <a:solidFill>
                  <a:srgbClr val="FF0000"/>
                </a:solidFill>
              </a:rPr>
              <a:t>Example : Digitize a circle with radius 10 at center (0,0)</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54768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3395202"/>
            <a:ext cx="3953319" cy="79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267200"/>
            <a:ext cx="89154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8306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b="1" dirty="0">
                <a:solidFill>
                  <a:srgbClr val="FF0000"/>
                </a:solidFill>
              </a:rPr>
              <a:t>DDA </a:t>
            </a:r>
            <a:r>
              <a:rPr lang="en-US" b="1" dirty="0" smtClean="0">
                <a:solidFill>
                  <a:srgbClr val="FF0000"/>
                </a:solidFill>
              </a:rPr>
              <a:t>Algorithm</a:t>
            </a:r>
            <a:endParaRPr lang="en-US" dirty="0">
              <a:solidFill>
                <a:srgbClr val="FF0000"/>
              </a:solidFill>
            </a:endParaRPr>
          </a:p>
        </p:txBody>
      </p:sp>
      <p:sp>
        <p:nvSpPr>
          <p:cNvPr id="3" name="Content Placeholder 2"/>
          <p:cNvSpPr>
            <a:spLocks noGrp="1"/>
          </p:cNvSpPr>
          <p:nvPr>
            <p:ph idx="1"/>
          </p:nvPr>
        </p:nvSpPr>
        <p:spPr>
          <a:xfrm>
            <a:off x="76200" y="762001"/>
            <a:ext cx="8991600" cy="1523999"/>
          </a:xfrm>
        </p:spPr>
        <p:txBody>
          <a:bodyPr>
            <a:normAutofit/>
          </a:bodyPr>
          <a:lstStyle/>
          <a:p>
            <a:r>
              <a:rPr lang="en-US" sz="2800" dirty="0"/>
              <a:t>DDA stands for </a:t>
            </a:r>
            <a:r>
              <a:rPr lang="en-US" sz="2800" b="1" dirty="0"/>
              <a:t>Digital Differential Analyzer. </a:t>
            </a:r>
            <a:endParaRPr lang="en-US" sz="2800" b="1" dirty="0" smtClean="0"/>
          </a:p>
          <a:p>
            <a:r>
              <a:rPr lang="en-US" sz="2800" dirty="0" smtClean="0"/>
              <a:t>This </a:t>
            </a:r>
            <a:r>
              <a:rPr lang="en-US" sz="2800" dirty="0"/>
              <a:t>is an incremental line algorithm, the calculation of each step is based on the results of the previous steps</a:t>
            </a:r>
            <a:r>
              <a:rPr lang="en-US" sz="2800" dirty="0" smtClean="0"/>
              <a:t>.</a:t>
            </a:r>
          </a:p>
        </p:txBody>
      </p:sp>
      <p:sp>
        <p:nvSpPr>
          <p:cNvPr id="4" name="TextBox 3"/>
          <p:cNvSpPr txBox="1"/>
          <p:nvPr/>
        </p:nvSpPr>
        <p:spPr>
          <a:xfrm>
            <a:off x="152400" y="2209800"/>
            <a:ext cx="8534400" cy="3970318"/>
          </a:xfrm>
          <a:prstGeom prst="rect">
            <a:avLst/>
          </a:prstGeom>
          <a:noFill/>
        </p:spPr>
        <p:txBody>
          <a:bodyPr wrap="square" rtlCol="0">
            <a:spAutoFit/>
          </a:bodyPr>
          <a:lstStyle/>
          <a:p>
            <a:pPr fontAlgn="base"/>
            <a:r>
              <a:rPr lang="en-US" b="1" u="sng" dirty="0">
                <a:solidFill>
                  <a:srgbClr val="FF0000"/>
                </a:solidFill>
              </a:rPr>
              <a:t>Step-01:</a:t>
            </a:r>
            <a:endParaRPr lang="en-US" b="1" dirty="0">
              <a:solidFill>
                <a:srgbClr val="FF0000"/>
              </a:solidFill>
            </a:endParaRPr>
          </a:p>
          <a:p>
            <a:pPr fontAlgn="base"/>
            <a:r>
              <a:rPr lang="en-US" dirty="0"/>
              <a:t> </a:t>
            </a:r>
            <a:r>
              <a:rPr lang="en-US" b="1" dirty="0" smtClean="0"/>
              <a:t>Calculate </a:t>
            </a:r>
            <a:r>
              <a:rPr lang="en-US" b="1" dirty="0"/>
              <a:t>ΔX, ΔY and M from the given input.</a:t>
            </a:r>
          </a:p>
          <a:p>
            <a:pPr fontAlgn="base"/>
            <a:r>
              <a:rPr lang="en-US" dirty="0"/>
              <a:t>These parameters are calculated as-</a:t>
            </a:r>
          </a:p>
          <a:p>
            <a:pPr fontAlgn="base"/>
            <a:r>
              <a:rPr lang="en-US" dirty="0" smtClean="0"/>
              <a:t>		ΔX </a:t>
            </a:r>
            <a:r>
              <a:rPr lang="en-US" dirty="0"/>
              <a:t>= </a:t>
            </a:r>
            <a:r>
              <a:rPr lang="en-US" dirty="0" err="1"/>
              <a:t>X</a:t>
            </a:r>
            <a:r>
              <a:rPr lang="en-US" baseline="-25000" dirty="0" err="1"/>
              <a:t>n</a:t>
            </a:r>
            <a:r>
              <a:rPr lang="en-US" dirty="0"/>
              <a:t> – X</a:t>
            </a:r>
            <a:r>
              <a:rPr lang="en-US" baseline="-25000" dirty="0"/>
              <a:t>0</a:t>
            </a:r>
            <a:endParaRPr lang="en-US" dirty="0"/>
          </a:p>
          <a:p>
            <a:pPr fontAlgn="base"/>
            <a:r>
              <a:rPr lang="en-US" dirty="0" smtClean="0"/>
              <a:t>		ΔY </a:t>
            </a:r>
            <a:r>
              <a:rPr lang="en-US" dirty="0"/>
              <a:t>=</a:t>
            </a:r>
            <a:r>
              <a:rPr lang="en-US" dirty="0" err="1"/>
              <a:t>Y</a:t>
            </a:r>
            <a:r>
              <a:rPr lang="en-US" baseline="-25000" dirty="0" err="1"/>
              <a:t>n</a:t>
            </a:r>
            <a:r>
              <a:rPr lang="en-US" dirty="0"/>
              <a:t> – Y</a:t>
            </a:r>
            <a:r>
              <a:rPr lang="en-US" baseline="-25000" dirty="0"/>
              <a:t>0</a:t>
            </a:r>
            <a:endParaRPr lang="en-US" dirty="0"/>
          </a:p>
          <a:p>
            <a:pPr fontAlgn="base"/>
            <a:r>
              <a:rPr lang="en-US" dirty="0" smtClean="0"/>
              <a:t>		M </a:t>
            </a:r>
            <a:r>
              <a:rPr lang="en-US" dirty="0"/>
              <a:t>= ΔY / ΔX</a:t>
            </a:r>
          </a:p>
          <a:p>
            <a:pPr fontAlgn="base"/>
            <a:r>
              <a:rPr lang="en-US" b="1" u="sng" dirty="0">
                <a:solidFill>
                  <a:srgbClr val="FF0000"/>
                </a:solidFill>
              </a:rPr>
              <a:t>Step-02:</a:t>
            </a:r>
            <a:endParaRPr lang="en-US" b="1" dirty="0">
              <a:solidFill>
                <a:srgbClr val="FF0000"/>
              </a:solidFill>
            </a:endParaRPr>
          </a:p>
          <a:p>
            <a:pPr fontAlgn="base"/>
            <a:r>
              <a:rPr lang="en-US" dirty="0"/>
              <a:t> </a:t>
            </a:r>
          </a:p>
          <a:p>
            <a:pPr fontAlgn="base"/>
            <a:r>
              <a:rPr lang="en-US" b="1" dirty="0"/>
              <a:t>Find the number of steps or points in between the starting and ending coordinates</a:t>
            </a:r>
            <a:r>
              <a:rPr lang="en-US" b="1" dirty="0" smtClean="0"/>
              <a:t>.</a:t>
            </a:r>
            <a:endParaRPr lang="en-US" b="1" dirty="0"/>
          </a:p>
          <a:p>
            <a:pPr fontAlgn="base"/>
            <a:r>
              <a:rPr lang="en-US" dirty="0" smtClean="0"/>
              <a:t>	if </a:t>
            </a:r>
            <a:r>
              <a:rPr lang="en-US" dirty="0"/>
              <a:t>(absolute (ΔX) &gt; </a:t>
            </a:r>
            <a:r>
              <a:rPr lang="en-US" dirty="0" smtClean="0"/>
              <a:t>=absolute </a:t>
            </a:r>
            <a:r>
              <a:rPr lang="en-US" dirty="0"/>
              <a:t>(ΔY))</a:t>
            </a:r>
          </a:p>
          <a:p>
            <a:pPr fontAlgn="base"/>
            <a:r>
              <a:rPr lang="en-US" dirty="0" smtClean="0"/>
              <a:t>	Steps </a:t>
            </a:r>
            <a:r>
              <a:rPr lang="en-US" dirty="0"/>
              <a:t>= absolute (ΔX);</a:t>
            </a:r>
          </a:p>
          <a:p>
            <a:pPr fontAlgn="base"/>
            <a:r>
              <a:rPr lang="en-US" dirty="0" smtClean="0"/>
              <a:t>	else</a:t>
            </a:r>
            <a:endParaRPr lang="en-US" dirty="0"/>
          </a:p>
          <a:p>
            <a:pPr fontAlgn="base"/>
            <a:r>
              <a:rPr lang="en-US" dirty="0" smtClean="0"/>
              <a:t>	Steps </a:t>
            </a:r>
            <a:r>
              <a:rPr lang="en-US" dirty="0"/>
              <a:t>= absolute (ΔY);</a:t>
            </a:r>
          </a:p>
          <a:p>
            <a:endParaRPr lang="en-US" dirty="0"/>
          </a:p>
        </p:txBody>
      </p:sp>
    </p:spTree>
    <p:extLst>
      <p:ext uri="{BB962C8B-B14F-4D97-AF65-F5344CB8AC3E}">
        <p14:creationId xmlns:p14="http://schemas.microsoft.com/office/powerpoint/2010/main" val="387508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601866"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5791200"/>
            <a:ext cx="8686800" cy="461665"/>
          </a:xfrm>
          <a:prstGeom prst="rect">
            <a:avLst/>
          </a:prstGeom>
          <a:noFill/>
        </p:spPr>
        <p:txBody>
          <a:bodyPr wrap="square" rtlCol="0">
            <a:spAutoFit/>
          </a:bodyPr>
          <a:lstStyle/>
          <a:p>
            <a:r>
              <a:rPr lang="en-US" sz="2400" b="1" dirty="0">
                <a:solidFill>
                  <a:srgbClr val="FF0000"/>
                </a:solidFill>
              </a:rPr>
              <a:t>Example : Digitize a circle with radius 8</a:t>
            </a:r>
          </a:p>
        </p:txBody>
      </p:sp>
    </p:spTree>
    <p:extLst>
      <p:ext uri="{BB962C8B-B14F-4D97-AF65-F5344CB8AC3E}">
        <p14:creationId xmlns:p14="http://schemas.microsoft.com/office/powerpoint/2010/main" val="9935490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15400" cy="523220"/>
          </a:xfrm>
          <a:prstGeom prst="rect">
            <a:avLst/>
          </a:prstGeom>
          <a:noFill/>
        </p:spPr>
        <p:txBody>
          <a:bodyPr wrap="square" rtlCol="0">
            <a:spAutoFit/>
          </a:bodyPr>
          <a:lstStyle/>
          <a:p>
            <a:r>
              <a:rPr lang="en-US" sz="2800" b="1" dirty="0">
                <a:solidFill>
                  <a:srgbClr val="FF0000"/>
                </a:solidFill>
              </a:rPr>
              <a:t>Example: Digitize a circle with radius 9 and center at (6, 7).</a:t>
            </a:r>
          </a:p>
        </p:txBody>
      </p:sp>
      <p:sp>
        <p:nvSpPr>
          <p:cNvPr id="3" name="TextBox 2"/>
          <p:cNvSpPr txBox="1"/>
          <p:nvPr/>
        </p:nvSpPr>
        <p:spPr>
          <a:xfrm>
            <a:off x="0" y="675620"/>
            <a:ext cx="8915400" cy="646331"/>
          </a:xfrm>
          <a:prstGeom prst="rect">
            <a:avLst/>
          </a:prstGeom>
          <a:noFill/>
        </p:spPr>
        <p:txBody>
          <a:bodyPr wrap="square" rtlCol="0">
            <a:spAutoFit/>
          </a:bodyPr>
          <a:lstStyle/>
          <a:p>
            <a:r>
              <a:rPr lang="en-US" b="1" dirty="0" smtClean="0">
                <a:solidFill>
                  <a:srgbClr val="0070C0"/>
                </a:solidFill>
              </a:rPr>
              <a:t>Note: when center is not origin, we first calculate the octants points of the circle in the same way as the center at origin then add the given circle center on each calculated pixels.</a:t>
            </a:r>
            <a:endParaRPr lang="en-US" b="1" dirty="0">
              <a:solidFill>
                <a:srgbClr val="0070C0"/>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 y="1600200"/>
            <a:ext cx="7772401" cy="446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857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382000" cy="461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9221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5725"/>
            <a:ext cx="8305800" cy="707886"/>
          </a:xfrm>
          <a:prstGeom prst="rect">
            <a:avLst/>
          </a:prstGeom>
          <a:noFill/>
        </p:spPr>
        <p:txBody>
          <a:bodyPr wrap="square" rtlCol="0">
            <a:spAutoFit/>
          </a:bodyPr>
          <a:lstStyle/>
          <a:p>
            <a:pPr algn="ctr"/>
            <a:r>
              <a:rPr lang="en-US" sz="4000" b="1" dirty="0" smtClean="0">
                <a:solidFill>
                  <a:srgbClr val="FF0000"/>
                </a:solidFill>
              </a:rPr>
              <a:t>Anti-Clockwise </a:t>
            </a:r>
            <a:r>
              <a:rPr lang="en-US" sz="4000" b="1" dirty="0">
                <a:solidFill>
                  <a:srgbClr val="FF0000"/>
                </a:solidFill>
              </a:rPr>
              <a:t>direction</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557212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2166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24" y="457200"/>
            <a:ext cx="8123976"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985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7086600" cy="523220"/>
          </a:xfrm>
          <a:prstGeom prst="rect">
            <a:avLst/>
          </a:prstGeom>
          <a:noFill/>
        </p:spPr>
        <p:txBody>
          <a:bodyPr wrap="square" rtlCol="0">
            <a:spAutoFit/>
          </a:bodyPr>
          <a:lstStyle/>
          <a:p>
            <a:pPr algn="ctr"/>
            <a:r>
              <a:rPr lang="en-US" sz="2800" b="1" dirty="0"/>
              <a:t>Initial decision parameter</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162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077200" y="490210"/>
            <a:ext cx="677108" cy="4996190"/>
          </a:xfrm>
          <a:prstGeom prst="rect">
            <a:avLst/>
          </a:prstGeom>
          <a:noFill/>
        </p:spPr>
        <p:txBody>
          <a:bodyPr vert="vert270" wrap="square" rtlCol="0">
            <a:spAutoFit/>
          </a:bodyPr>
          <a:lstStyle/>
          <a:p>
            <a:pPr algn="ctr"/>
            <a:r>
              <a:rPr lang="en-US" sz="3200" b="1" dirty="0" smtClean="0">
                <a:solidFill>
                  <a:srgbClr val="FF0000"/>
                </a:solidFill>
                <a:effectLst>
                  <a:outerShdw blurRad="38100" dist="38100" dir="2700000" algn="tl">
                    <a:srgbClr val="000000">
                      <a:alpha val="43137"/>
                    </a:srgbClr>
                  </a:outerShdw>
                </a:effectLst>
              </a:rPr>
              <a:t>Many more…..Self Study</a:t>
            </a:r>
            <a:endParaRPr lang="en-U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0433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52400"/>
            <a:ext cx="8382000" cy="461665"/>
          </a:xfrm>
          <a:prstGeom prst="rect">
            <a:avLst/>
          </a:prstGeom>
          <a:noFill/>
        </p:spPr>
        <p:txBody>
          <a:bodyPr wrap="square" rtlCol="0">
            <a:spAutoFit/>
          </a:bodyPr>
          <a:lstStyle/>
          <a:p>
            <a:pPr algn="ctr"/>
            <a:r>
              <a:rPr lang="en-US" sz="2400" b="1" dirty="0" smtClean="0">
                <a:solidFill>
                  <a:srgbClr val="FF0000"/>
                </a:solidFill>
              </a:rPr>
              <a:t>Summary of Mid-Point Circle Algorithm </a:t>
            </a:r>
            <a:endParaRPr lang="en-US" sz="2400" b="1" dirty="0">
              <a:solidFill>
                <a:srgbClr val="FF0000"/>
              </a:solidFill>
            </a:endParaRPr>
          </a:p>
        </p:txBody>
      </p:sp>
      <p:sp>
        <p:nvSpPr>
          <p:cNvPr id="3" name="TextBox 2"/>
          <p:cNvSpPr txBox="1"/>
          <p:nvPr/>
        </p:nvSpPr>
        <p:spPr>
          <a:xfrm>
            <a:off x="76200" y="614065"/>
            <a:ext cx="8915400" cy="5632311"/>
          </a:xfrm>
          <a:prstGeom prst="rect">
            <a:avLst/>
          </a:prstGeom>
          <a:noFill/>
        </p:spPr>
        <p:txBody>
          <a:bodyPr wrap="square" rtlCol="0">
            <a:spAutoFit/>
          </a:bodyPr>
          <a:lstStyle/>
          <a:p>
            <a:pPr fontAlgn="base"/>
            <a:r>
              <a:rPr lang="en-US" b="1" u="sng" dirty="0"/>
              <a:t>Procedure-</a:t>
            </a:r>
            <a:endParaRPr lang="en-US" b="1" dirty="0"/>
          </a:p>
          <a:p>
            <a:pPr fontAlgn="base"/>
            <a:r>
              <a:rPr lang="en-US" dirty="0"/>
              <a:t> </a:t>
            </a:r>
          </a:p>
          <a:p>
            <a:pPr fontAlgn="base"/>
            <a:r>
              <a:rPr lang="en-US" dirty="0"/>
              <a:t>Given-</a:t>
            </a:r>
          </a:p>
          <a:p>
            <a:pPr fontAlgn="base"/>
            <a:r>
              <a:rPr lang="en-US" dirty="0"/>
              <a:t>Centre point of Circle = (X</a:t>
            </a:r>
            <a:r>
              <a:rPr lang="en-US" baseline="-25000" dirty="0"/>
              <a:t>0</a:t>
            </a:r>
            <a:r>
              <a:rPr lang="en-US" dirty="0"/>
              <a:t>, Y</a:t>
            </a:r>
            <a:r>
              <a:rPr lang="en-US" baseline="-25000" dirty="0"/>
              <a:t>0</a:t>
            </a:r>
            <a:r>
              <a:rPr lang="en-US" dirty="0"/>
              <a:t>)</a:t>
            </a:r>
          </a:p>
          <a:p>
            <a:pPr fontAlgn="base"/>
            <a:r>
              <a:rPr lang="en-US" dirty="0"/>
              <a:t>Radius of Circle = R</a:t>
            </a:r>
          </a:p>
          <a:p>
            <a:pPr fontAlgn="base"/>
            <a:r>
              <a:rPr lang="en-US" dirty="0"/>
              <a:t> </a:t>
            </a:r>
          </a:p>
          <a:p>
            <a:pPr fontAlgn="base"/>
            <a:r>
              <a:rPr lang="en-US" dirty="0"/>
              <a:t>The points generation using Mid Point Circle Drawing Algorithm involves the following steps-</a:t>
            </a:r>
          </a:p>
          <a:p>
            <a:pPr fontAlgn="base"/>
            <a:r>
              <a:rPr lang="en-US" dirty="0"/>
              <a:t> </a:t>
            </a:r>
          </a:p>
          <a:p>
            <a:pPr fontAlgn="base"/>
            <a:r>
              <a:rPr lang="en-US" b="1" u="sng" dirty="0"/>
              <a:t>Step-01:</a:t>
            </a:r>
            <a:endParaRPr lang="en-US" b="1" dirty="0"/>
          </a:p>
          <a:p>
            <a:pPr fontAlgn="base"/>
            <a:r>
              <a:rPr lang="en-US" dirty="0"/>
              <a:t> </a:t>
            </a:r>
          </a:p>
          <a:p>
            <a:pPr fontAlgn="base"/>
            <a:r>
              <a:rPr lang="en-US" dirty="0"/>
              <a:t>Assign the starting point coordinates (X</a:t>
            </a:r>
            <a:r>
              <a:rPr lang="en-US" baseline="-25000" dirty="0"/>
              <a:t>0</a:t>
            </a:r>
            <a:r>
              <a:rPr lang="en-US" dirty="0"/>
              <a:t>, Y</a:t>
            </a:r>
            <a:r>
              <a:rPr lang="en-US" baseline="-25000" dirty="0"/>
              <a:t>0</a:t>
            </a:r>
            <a:r>
              <a:rPr lang="en-US" dirty="0"/>
              <a:t>) as-</a:t>
            </a:r>
          </a:p>
          <a:p>
            <a:pPr fontAlgn="base"/>
            <a:r>
              <a:rPr lang="en-US" dirty="0"/>
              <a:t>X</a:t>
            </a:r>
            <a:r>
              <a:rPr lang="en-US" baseline="-25000" dirty="0"/>
              <a:t>0</a:t>
            </a:r>
            <a:r>
              <a:rPr lang="en-US" dirty="0"/>
              <a:t> = 0</a:t>
            </a:r>
          </a:p>
          <a:p>
            <a:pPr fontAlgn="base"/>
            <a:r>
              <a:rPr lang="en-US" dirty="0"/>
              <a:t>Y</a:t>
            </a:r>
            <a:r>
              <a:rPr lang="en-US" baseline="-25000" dirty="0"/>
              <a:t>0</a:t>
            </a:r>
            <a:r>
              <a:rPr lang="en-US" dirty="0"/>
              <a:t> = R</a:t>
            </a:r>
          </a:p>
          <a:p>
            <a:pPr fontAlgn="base"/>
            <a:r>
              <a:rPr lang="en-US" dirty="0"/>
              <a:t> </a:t>
            </a:r>
          </a:p>
          <a:p>
            <a:pPr fontAlgn="base"/>
            <a:r>
              <a:rPr lang="en-US" b="1" u="sng" dirty="0"/>
              <a:t>Step-02:</a:t>
            </a:r>
            <a:endParaRPr lang="en-US" b="1" dirty="0"/>
          </a:p>
          <a:p>
            <a:pPr fontAlgn="base"/>
            <a:r>
              <a:rPr lang="en-US" dirty="0"/>
              <a:t> </a:t>
            </a:r>
          </a:p>
          <a:p>
            <a:pPr fontAlgn="base"/>
            <a:r>
              <a:rPr lang="en-US" dirty="0"/>
              <a:t>Calculate the value of initial decision parameter P</a:t>
            </a:r>
            <a:r>
              <a:rPr lang="en-US" baseline="-25000" dirty="0"/>
              <a:t>0</a:t>
            </a:r>
            <a:r>
              <a:rPr lang="en-US" dirty="0"/>
              <a:t> as-</a:t>
            </a:r>
          </a:p>
          <a:p>
            <a:pPr fontAlgn="base"/>
            <a:r>
              <a:rPr lang="en-US" dirty="0"/>
              <a:t>P</a:t>
            </a:r>
            <a:r>
              <a:rPr lang="en-US" baseline="-25000" dirty="0"/>
              <a:t>0</a:t>
            </a:r>
            <a:r>
              <a:rPr lang="en-US" dirty="0"/>
              <a:t> = 1 – R</a:t>
            </a:r>
          </a:p>
          <a:p>
            <a:pPr fontAlgn="base"/>
            <a:r>
              <a:rPr lang="en-US" dirty="0"/>
              <a:t> </a:t>
            </a:r>
          </a:p>
          <a:p>
            <a:endParaRPr lang="en-US" dirty="0"/>
          </a:p>
        </p:txBody>
      </p:sp>
    </p:spTree>
    <p:extLst>
      <p:ext uri="{BB962C8B-B14F-4D97-AF65-F5344CB8AC3E}">
        <p14:creationId xmlns:p14="http://schemas.microsoft.com/office/powerpoint/2010/main" val="170698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991600" cy="1477328"/>
          </a:xfrm>
          <a:prstGeom prst="rect">
            <a:avLst/>
          </a:prstGeom>
          <a:noFill/>
        </p:spPr>
        <p:txBody>
          <a:bodyPr wrap="square" rtlCol="0">
            <a:spAutoFit/>
          </a:bodyPr>
          <a:lstStyle/>
          <a:p>
            <a:pPr fontAlgn="base"/>
            <a:r>
              <a:rPr lang="en-US" b="1" u="sng" dirty="0"/>
              <a:t>Step-03</a:t>
            </a:r>
            <a:r>
              <a:rPr lang="en-US" b="1" u="sng" dirty="0" smtClean="0"/>
              <a:t>:</a:t>
            </a:r>
            <a:endParaRPr lang="en-US" dirty="0"/>
          </a:p>
          <a:p>
            <a:pPr fontAlgn="base"/>
            <a:r>
              <a:rPr lang="en-US" dirty="0"/>
              <a:t>Suppose the current point is (</a:t>
            </a:r>
            <a:r>
              <a:rPr lang="en-US" dirty="0" err="1"/>
              <a:t>X</a:t>
            </a:r>
            <a:r>
              <a:rPr lang="en-US" baseline="-25000" dirty="0" err="1"/>
              <a:t>k</a:t>
            </a:r>
            <a:r>
              <a:rPr lang="en-US" dirty="0"/>
              <a:t>, </a:t>
            </a:r>
            <a:r>
              <a:rPr lang="en-US" dirty="0" err="1"/>
              <a:t>Y</a:t>
            </a:r>
            <a:r>
              <a:rPr lang="en-US" baseline="-25000" dirty="0" err="1"/>
              <a:t>k</a:t>
            </a:r>
            <a:r>
              <a:rPr lang="en-US" dirty="0"/>
              <a:t>) and the next point is (X</a:t>
            </a:r>
            <a:r>
              <a:rPr lang="en-US" baseline="-25000" dirty="0"/>
              <a:t>k+1</a:t>
            </a:r>
            <a:r>
              <a:rPr lang="en-US" dirty="0"/>
              <a:t>, Y</a:t>
            </a:r>
            <a:r>
              <a:rPr lang="en-US" baseline="-25000" dirty="0"/>
              <a:t>k+1</a:t>
            </a:r>
            <a:r>
              <a:rPr lang="en-US" dirty="0"/>
              <a:t>).</a:t>
            </a:r>
          </a:p>
          <a:p>
            <a:pPr fontAlgn="base"/>
            <a:r>
              <a:rPr lang="en-US" dirty="0"/>
              <a:t>Find the next point of the first octant depending on the value of decision parameter P</a:t>
            </a:r>
            <a:r>
              <a:rPr lang="en-US" baseline="-25000" dirty="0"/>
              <a:t>k</a:t>
            </a:r>
            <a:r>
              <a:rPr lang="en-US" dirty="0"/>
              <a:t>.</a:t>
            </a:r>
          </a:p>
          <a:p>
            <a:pPr fontAlgn="base"/>
            <a:r>
              <a:rPr lang="en-US" dirty="0"/>
              <a:t>Follow the below two cases-</a:t>
            </a:r>
          </a:p>
          <a:p>
            <a:endParaRPr lang="en-US" dirty="0"/>
          </a:p>
        </p:txBody>
      </p:sp>
      <p:pic>
        <p:nvPicPr>
          <p:cNvPr id="32770" name="Picture 2" descr="https://www.gatevidyalay.com/wp-content/uploads/2019/07/Mid-Point-Circle-Drawing-Algorithm-in-Computer-Graphic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143000"/>
            <a:ext cx="69723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7929" y="4163961"/>
            <a:ext cx="8839200" cy="2862322"/>
          </a:xfrm>
          <a:prstGeom prst="rect">
            <a:avLst/>
          </a:prstGeom>
          <a:noFill/>
        </p:spPr>
        <p:txBody>
          <a:bodyPr wrap="square" rtlCol="0">
            <a:spAutoFit/>
          </a:bodyPr>
          <a:lstStyle/>
          <a:p>
            <a:pPr fontAlgn="base"/>
            <a:r>
              <a:rPr lang="en-US" b="1" u="sng" dirty="0"/>
              <a:t>Step-04</a:t>
            </a:r>
            <a:r>
              <a:rPr lang="en-US" b="1" u="sng" dirty="0" smtClean="0"/>
              <a:t>:</a:t>
            </a:r>
            <a:endParaRPr lang="en-US" dirty="0"/>
          </a:p>
          <a:p>
            <a:pPr fontAlgn="base"/>
            <a:r>
              <a:rPr lang="en-US" dirty="0"/>
              <a:t>If the given </a:t>
            </a:r>
            <a:r>
              <a:rPr lang="en-US" dirty="0" err="1"/>
              <a:t>centre</a:t>
            </a:r>
            <a:r>
              <a:rPr lang="en-US" dirty="0"/>
              <a:t> point (X</a:t>
            </a:r>
            <a:r>
              <a:rPr lang="en-US" baseline="-25000" dirty="0"/>
              <a:t>0</a:t>
            </a:r>
            <a:r>
              <a:rPr lang="en-US" dirty="0"/>
              <a:t>, Y</a:t>
            </a:r>
            <a:r>
              <a:rPr lang="en-US" baseline="-25000" dirty="0"/>
              <a:t>0</a:t>
            </a:r>
            <a:r>
              <a:rPr lang="en-US" dirty="0"/>
              <a:t>) is not (0, 0), then do the following and plot the point-</a:t>
            </a:r>
          </a:p>
          <a:p>
            <a:pPr fontAlgn="base"/>
            <a:r>
              <a:rPr lang="en-US" dirty="0" err="1"/>
              <a:t>X</a:t>
            </a:r>
            <a:r>
              <a:rPr lang="en-US" baseline="-25000" dirty="0" err="1"/>
              <a:t>plot</a:t>
            </a:r>
            <a:r>
              <a:rPr lang="en-US" dirty="0"/>
              <a:t> = </a:t>
            </a:r>
            <a:r>
              <a:rPr lang="en-US" dirty="0" err="1"/>
              <a:t>X</a:t>
            </a:r>
            <a:r>
              <a:rPr lang="en-US" baseline="-25000" dirty="0" err="1"/>
              <a:t>c</a:t>
            </a:r>
            <a:r>
              <a:rPr lang="en-US" dirty="0"/>
              <a:t> + X</a:t>
            </a:r>
            <a:r>
              <a:rPr lang="en-US" baseline="-25000" dirty="0"/>
              <a:t>0</a:t>
            </a:r>
            <a:endParaRPr lang="en-US" dirty="0"/>
          </a:p>
          <a:p>
            <a:pPr fontAlgn="base"/>
            <a:r>
              <a:rPr lang="en-US" dirty="0" err="1"/>
              <a:t>Y</a:t>
            </a:r>
            <a:r>
              <a:rPr lang="en-US" baseline="-25000" dirty="0" err="1"/>
              <a:t>plot</a:t>
            </a:r>
            <a:r>
              <a:rPr lang="en-US" dirty="0"/>
              <a:t> = </a:t>
            </a:r>
            <a:r>
              <a:rPr lang="en-US" dirty="0" err="1"/>
              <a:t>Y</a:t>
            </a:r>
            <a:r>
              <a:rPr lang="en-US" baseline="-25000" dirty="0" err="1"/>
              <a:t>c</a:t>
            </a:r>
            <a:r>
              <a:rPr lang="en-US" dirty="0"/>
              <a:t> + </a:t>
            </a:r>
            <a:r>
              <a:rPr lang="en-US" dirty="0" smtClean="0"/>
              <a:t>Y</a:t>
            </a:r>
            <a:r>
              <a:rPr lang="en-US" baseline="-25000" dirty="0" smtClean="0"/>
              <a:t>0</a:t>
            </a:r>
            <a:endParaRPr lang="en-US" dirty="0"/>
          </a:p>
          <a:p>
            <a:pPr fontAlgn="base"/>
            <a:r>
              <a:rPr lang="en-US" dirty="0"/>
              <a:t>Here, (</a:t>
            </a:r>
            <a:r>
              <a:rPr lang="en-US" dirty="0" err="1"/>
              <a:t>X</a:t>
            </a:r>
            <a:r>
              <a:rPr lang="en-US" baseline="-25000" dirty="0" err="1"/>
              <a:t>c</a:t>
            </a:r>
            <a:r>
              <a:rPr lang="en-US" dirty="0"/>
              <a:t>, </a:t>
            </a:r>
            <a:r>
              <a:rPr lang="en-US" dirty="0" err="1"/>
              <a:t>Y</a:t>
            </a:r>
            <a:r>
              <a:rPr lang="en-US" baseline="-25000" dirty="0" err="1"/>
              <a:t>c</a:t>
            </a:r>
            <a:r>
              <a:rPr lang="en-US" dirty="0"/>
              <a:t>) denotes the current value of X and Y coordinates</a:t>
            </a:r>
            <a:r>
              <a:rPr lang="en-US" dirty="0" smtClean="0"/>
              <a:t>.</a:t>
            </a:r>
          </a:p>
          <a:p>
            <a:pPr fontAlgn="base"/>
            <a:r>
              <a:rPr lang="en-US" b="1" u="sng" dirty="0"/>
              <a:t>Step-05</a:t>
            </a:r>
            <a:r>
              <a:rPr lang="en-US" b="1" u="sng" dirty="0" smtClean="0"/>
              <a:t>:</a:t>
            </a:r>
            <a:endParaRPr lang="en-US" dirty="0"/>
          </a:p>
          <a:p>
            <a:pPr fontAlgn="base"/>
            <a:r>
              <a:rPr lang="en-US" dirty="0"/>
              <a:t>Keep repeating Step-03 and Step-04 until </a:t>
            </a:r>
            <a:r>
              <a:rPr lang="en-US" dirty="0" err="1"/>
              <a:t>X</a:t>
            </a:r>
            <a:r>
              <a:rPr lang="en-US" baseline="-25000" dirty="0" err="1"/>
              <a:t>plot</a:t>
            </a:r>
            <a:r>
              <a:rPr lang="en-US" dirty="0"/>
              <a:t> &gt;= </a:t>
            </a:r>
            <a:r>
              <a:rPr lang="en-US" dirty="0" err="1"/>
              <a:t>Y</a:t>
            </a:r>
            <a:r>
              <a:rPr lang="en-US" baseline="-25000" dirty="0" err="1"/>
              <a:t>plot</a:t>
            </a:r>
            <a:r>
              <a:rPr lang="en-US" dirty="0" smtClean="0"/>
              <a:t>.</a:t>
            </a:r>
          </a:p>
          <a:p>
            <a:pPr marL="285750" indent="-285750" fontAlgn="base">
              <a:buFont typeface="Arial" panose="020B0604020202020204" pitchFamily="34" charset="0"/>
              <a:buChar char="•"/>
            </a:pPr>
            <a:r>
              <a:rPr lang="en-US" dirty="0" smtClean="0"/>
              <a:t>Generated </a:t>
            </a:r>
            <a:r>
              <a:rPr lang="en-US" dirty="0"/>
              <a:t>all the points for one </a:t>
            </a:r>
            <a:r>
              <a:rPr lang="en-US" dirty="0" smtClean="0"/>
              <a:t>octant.</a:t>
            </a:r>
            <a:r>
              <a:rPr lang="en-US" dirty="0" smtClean="0">
                <a:sym typeface="Wingdings" panose="05000000000000000000" pitchFamily="2" charset="2"/>
              </a:rPr>
              <a:t> </a:t>
            </a:r>
            <a:r>
              <a:rPr lang="en-US" b="1" dirty="0" smtClean="0">
                <a:solidFill>
                  <a:srgbClr val="FF0000"/>
                </a:solidFill>
              </a:rPr>
              <a:t>To </a:t>
            </a:r>
            <a:r>
              <a:rPr lang="en-US" b="1" dirty="0">
                <a:solidFill>
                  <a:srgbClr val="FF0000"/>
                </a:solidFill>
              </a:rPr>
              <a:t>find the points for other seven octants, follow the eight symmetry property of circle</a:t>
            </a:r>
          </a:p>
          <a:p>
            <a:pPr fontAlgn="base"/>
            <a:endParaRPr lang="en-US" dirty="0"/>
          </a:p>
        </p:txBody>
      </p:sp>
    </p:spTree>
    <p:extLst>
      <p:ext uri="{BB962C8B-B14F-4D97-AF65-F5344CB8AC3E}">
        <p14:creationId xmlns:p14="http://schemas.microsoft.com/office/powerpoint/2010/main" val="11657890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991600" cy="7017306"/>
          </a:xfrm>
          <a:prstGeom prst="rect">
            <a:avLst/>
          </a:prstGeom>
          <a:noFill/>
        </p:spPr>
        <p:txBody>
          <a:bodyPr wrap="square" rtlCol="0">
            <a:spAutoFit/>
          </a:bodyPr>
          <a:lstStyle/>
          <a:p>
            <a:pPr fontAlgn="base"/>
            <a:r>
              <a:rPr lang="en-US" b="1" u="sng" dirty="0"/>
              <a:t>Problem-01</a:t>
            </a:r>
            <a:r>
              <a:rPr lang="en-US" b="1" u="sng" dirty="0" smtClean="0"/>
              <a:t>:</a:t>
            </a:r>
            <a:endParaRPr lang="en-US" dirty="0"/>
          </a:p>
          <a:p>
            <a:pPr fontAlgn="base"/>
            <a:r>
              <a:rPr lang="en-US" dirty="0"/>
              <a:t>Given the </a:t>
            </a:r>
            <a:r>
              <a:rPr lang="en-US" dirty="0" err="1"/>
              <a:t>centre</a:t>
            </a:r>
            <a:r>
              <a:rPr lang="en-US" dirty="0"/>
              <a:t> point coordinates (0, 0) and radius as 10, generate all the points to form a circle</a:t>
            </a:r>
            <a:r>
              <a:rPr lang="en-US" dirty="0" smtClean="0"/>
              <a:t>.</a:t>
            </a:r>
            <a:endParaRPr lang="en-US" dirty="0"/>
          </a:p>
          <a:p>
            <a:pPr fontAlgn="base"/>
            <a:r>
              <a:rPr lang="en-US" b="1" u="sng" dirty="0" smtClean="0"/>
              <a:t>Solution-</a:t>
            </a:r>
            <a:endParaRPr lang="en-US" dirty="0"/>
          </a:p>
          <a:p>
            <a:pPr fontAlgn="base"/>
            <a:r>
              <a:rPr lang="en-US" dirty="0"/>
              <a:t>Given-</a:t>
            </a:r>
          </a:p>
          <a:p>
            <a:pPr fontAlgn="base"/>
            <a:r>
              <a:rPr lang="en-US" dirty="0"/>
              <a:t>Centre Coordinates of Circle (X</a:t>
            </a:r>
            <a:r>
              <a:rPr lang="en-US" baseline="-25000" dirty="0"/>
              <a:t>0</a:t>
            </a:r>
            <a:r>
              <a:rPr lang="en-US" dirty="0"/>
              <a:t>, Y</a:t>
            </a:r>
            <a:r>
              <a:rPr lang="en-US" baseline="-25000" dirty="0"/>
              <a:t>0</a:t>
            </a:r>
            <a:r>
              <a:rPr lang="en-US" dirty="0"/>
              <a:t>) = (0, 0)</a:t>
            </a:r>
          </a:p>
          <a:p>
            <a:pPr fontAlgn="base"/>
            <a:r>
              <a:rPr lang="en-US" dirty="0"/>
              <a:t>Radius of Circle = </a:t>
            </a:r>
            <a:r>
              <a:rPr lang="en-US" dirty="0" smtClean="0"/>
              <a:t>10</a:t>
            </a:r>
            <a:endParaRPr lang="en-US" dirty="0"/>
          </a:p>
          <a:p>
            <a:pPr fontAlgn="base"/>
            <a:r>
              <a:rPr lang="en-US" b="1" u="sng" dirty="0"/>
              <a:t>Step-01</a:t>
            </a:r>
            <a:r>
              <a:rPr lang="en-US" b="1" u="sng" dirty="0" smtClean="0"/>
              <a:t>:</a:t>
            </a:r>
            <a:endParaRPr lang="en-US" dirty="0"/>
          </a:p>
          <a:p>
            <a:pPr fontAlgn="base"/>
            <a:r>
              <a:rPr lang="en-US" dirty="0"/>
              <a:t>Assign the starting point coordinates (X</a:t>
            </a:r>
            <a:r>
              <a:rPr lang="en-US" baseline="-25000" dirty="0"/>
              <a:t>0</a:t>
            </a:r>
            <a:r>
              <a:rPr lang="en-US" dirty="0"/>
              <a:t>, Y</a:t>
            </a:r>
            <a:r>
              <a:rPr lang="en-US" baseline="-25000" dirty="0"/>
              <a:t>0</a:t>
            </a:r>
            <a:r>
              <a:rPr lang="en-US" dirty="0"/>
              <a:t>) as-</a:t>
            </a:r>
          </a:p>
          <a:p>
            <a:pPr fontAlgn="base"/>
            <a:r>
              <a:rPr lang="en-US" dirty="0"/>
              <a:t>X</a:t>
            </a:r>
            <a:r>
              <a:rPr lang="en-US" baseline="-25000" dirty="0"/>
              <a:t>0</a:t>
            </a:r>
            <a:r>
              <a:rPr lang="en-US" dirty="0"/>
              <a:t> = 0</a:t>
            </a:r>
          </a:p>
          <a:p>
            <a:pPr fontAlgn="base"/>
            <a:r>
              <a:rPr lang="en-US" dirty="0"/>
              <a:t>Y</a:t>
            </a:r>
            <a:r>
              <a:rPr lang="en-US" baseline="-25000" dirty="0"/>
              <a:t>0</a:t>
            </a:r>
            <a:r>
              <a:rPr lang="en-US" dirty="0"/>
              <a:t> = R = </a:t>
            </a:r>
            <a:r>
              <a:rPr lang="en-US" dirty="0" smtClean="0"/>
              <a:t>10</a:t>
            </a:r>
            <a:endParaRPr lang="en-US" dirty="0"/>
          </a:p>
          <a:p>
            <a:pPr fontAlgn="base"/>
            <a:r>
              <a:rPr lang="en-US" b="1" u="sng" dirty="0"/>
              <a:t>Step-02</a:t>
            </a:r>
            <a:r>
              <a:rPr lang="en-US" b="1" u="sng" dirty="0" smtClean="0"/>
              <a:t>:</a:t>
            </a:r>
            <a:endParaRPr lang="en-US" dirty="0"/>
          </a:p>
          <a:p>
            <a:pPr fontAlgn="base"/>
            <a:r>
              <a:rPr lang="en-US" dirty="0"/>
              <a:t>Calculate the value of initial decision parameter P</a:t>
            </a:r>
            <a:r>
              <a:rPr lang="en-US" baseline="-25000" dirty="0"/>
              <a:t>0</a:t>
            </a:r>
            <a:r>
              <a:rPr lang="en-US" dirty="0"/>
              <a:t> as-</a:t>
            </a:r>
          </a:p>
          <a:p>
            <a:pPr fontAlgn="base"/>
            <a:r>
              <a:rPr lang="en-US" dirty="0"/>
              <a:t>P</a:t>
            </a:r>
            <a:r>
              <a:rPr lang="en-US" baseline="-25000" dirty="0"/>
              <a:t>0</a:t>
            </a:r>
            <a:r>
              <a:rPr lang="en-US" dirty="0"/>
              <a:t> = 1 – R</a:t>
            </a:r>
          </a:p>
          <a:p>
            <a:pPr fontAlgn="base"/>
            <a:r>
              <a:rPr lang="en-US" dirty="0"/>
              <a:t>P</a:t>
            </a:r>
            <a:r>
              <a:rPr lang="en-US" baseline="-25000" dirty="0"/>
              <a:t>0</a:t>
            </a:r>
            <a:r>
              <a:rPr lang="en-US" dirty="0"/>
              <a:t> = 1 – 10</a:t>
            </a:r>
          </a:p>
          <a:p>
            <a:pPr fontAlgn="base"/>
            <a:r>
              <a:rPr lang="en-US" dirty="0"/>
              <a:t>P</a:t>
            </a:r>
            <a:r>
              <a:rPr lang="en-US" baseline="-25000" dirty="0"/>
              <a:t>0</a:t>
            </a:r>
            <a:r>
              <a:rPr lang="en-US" dirty="0"/>
              <a:t> = -</a:t>
            </a:r>
            <a:r>
              <a:rPr lang="en-US" dirty="0" smtClean="0"/>
              <a:t>9</a:t>
            </a:r>
            <a:endParaRPr lang="en-US" dirty="0"/>
          </a:p>
          <a:p>
            <a:pPr fontAlgn="base"/>
            <a:r>
              <a:rPr lang="en-US" b="1" u="sng" dirty="0"/>
              <a:t>Step-03</a:t>
            </a:r>
            <a:r>
              <a:rPr lang="en-US" b="1" u="sng" dirty="0" smtClean="0"/>
              <a:t>:</a:t>
            </a:r>
            <a:endParaRPr lang="en-US" dirty="0"/>
          </a:p>
          <a:p>
            <a:pPr fontAlgn="base"/>
            <a:r>
              <a:rPr lang="en-US" dirty="0"/>
              <a:t>As </a:t>
            </a:r>
            <a:r>
              <a:rPr lang="en-US" dirty="0" err="1"/>
              <a:t>P</a:t>
            </a:r>
            <a:r>
              <a:rPr lang="en-US" baseline="-25000" dirty="0" err="1"/>
              <a:t>initial</a:t>
            </a:r>
            <a:r>
              <a:rPr lang="en-US" dirty="0"/>
              <a:t> &lt; 0, so case-01 is satisfied</a:t>
            </a:r>
            <a:r>
              <a:rPr lang="en-US" dirty="0" smtClean="0"/>
              <a:t>.</a:t>
            </a:r>
            <a:endParaRPr lang="en-US" dirty="0"/>
          </a:p>
          <a:p>
            <a:pPr fontAlgn="base"/>
            <a:r>
              <a:rPr lang="en-US" dirty="0"/>
              <a:t>Thus,</a:t>
            </a:r>
          </a:p>
          <a:p>
            <a:pPr fontAlgn="base"/>
            <a:r>
              <a:rPr lang="en-US" dirty="0"/>
              <a:t>X</a:t>
            </a:r>
            <a:r>
              <a:rPr lang="en-US" baseline="-25000" dirty="0"/>
              <a:t>k+1</a:t>
            </a:r>
            <a:r>
              <a:rPr lang="en-US" dirty="0"/>
              <a:t> = </a:t>
            </a:r>
            <a:r>
              <a:rPr lang="en-US" dirty="0" err="1"/>
              <a:t>X</a:t>
            </a:r>
            <a:r>
              <a:rPr lang="en-US" baseline="-25000" dirty="0" err="1"/>
              <a:t>k</a:t>
            </a:r>
            <a:r>
              <a:rPr lang="en-US" dirty="0"/>
              <a:t> + 1 = 0 + 1 = 1</a:t>
            </a:r>
          </a:p>
          <a:p>
            <a:pPr fontAlgn="base"/>
            <a:r>
              <a:rPr lang="en-US" dirty="0"/>
              <a:t>Y</a:t>
            </a:r>
            <a:r>
              <a:rPr lang="en-US" baseline="-25000" dirty="0"/>
              <a:t>k+1</a:t>
            </a:r>
            <a:r>
              <a:rPr lang="en-US" dirty="0"/>
              <a:t> = </a:t>
            </a:r>
            <a:r>
              <a:rPr lang="en-US" dirty="0" err="1"/>
              <a:t>Y</a:t>
            </a:r>
            <a:r>
              <a:rPr lang="en-US" baseline="-25000" dirty="0" err="1"/>
              <a:t>k</a:t>
            </a:r>
            <a:r>
              <a:rPr lang="en-US" dirty="0"/>
              <a:t> = 10</a:t>
            </a:r>
          </a:p>
          <a:p>
            <a:pPr fontAlgn="base"/>
            <a:r>
              <a:rPr lang="en-US" dirty="0"/>
              <a:t>P</a:t>
            </a:r>
            <a:r>
              <a:rPr lang="en-US" baseline="-25000" dirty="0"/>
              <a:t>k+1 </a:t>
            </a:r>
            <a:r>
              <a:rPr lang="en-US" dirty="0"/>
              <a:t>= </a:t>
            </a:r>
            <a:r>
              <a:rPr lang="en-US" dirty="0" err="1"/>
              <a:t>P</a:t>
            </a:r>
            <a:r>
              <a:rPr lang="en-US" baseline="-25000" dirty="0" err="1"/>
              <a:t>k</a:t>
            </a:r>
            <a:r>
              <a:rPr lang="en-US" dirty="0"/>
              <a:t> + 2 x X</a:t>
            </a:r>
            <a:r>
              <a:rPr lang="en-US" baseline="-25000" dirty="0"/>
              <a:t>k+1</a:t>
            </a:r>
            <a:r>
              <a:rPr lang="en-US" dirty="0"/>
              <a:t> + 1 = -9 + (2 x 1) + 1 = -</a:t>
            </a:r>
            <a:r>
              <a:rPr lang="en-US" dirty="0" smtClean="0"/>
              <a:t>6</a:t>
            </a:r>
            <a:endParaRPr lang="en-US" dirty="0"/>
          </a:p>
          <a:p>
            <a:pPr fontAlgn="base"/>
            <a:r>
              <a:rPr lang="en-US" b="1" u="sng" dirty="0" smtClean="0"/>
              <a:t>Step-04:</a:t>
            </a:r>
            <a:endParaRPr lang="en-US" dirty="0"/>
          </a:p>
          <a:p>
            <a:pPr fontAlgn="base"/>
            <a:r>
              <a:rPr lang="en-US" dirty="0"/>
              <a:t>This step is not applicable here as the given </a:t>
            </a:r>
            <a:r>
              <a:rPr lang="en-US" dirty="0" err="1"/>
              <a:t>centre</a:t>
            </a:r>
            <a:r>
              <a:rPr lang="en-US" dirty="0"/>
              <a:t> point coordinates is (0, 0).</a:t>
            </a:r>
          </a:p>
          <a:p>
            <a:endParaRPr lang="en-US" dirty="0"/>
          </a:p>
        </p:txBody>
      </p:sp>
    </p:spTree>
    <p:extLst>
      <p:ext uri="{BB962C8B-B14F-4D97-AF65-F5344CB8AC3E}">
        <p14:creationId xmlns:p14="http://schemas.microsoft.com/office/powerpoint/2010/main" val="29452667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991600" cy="646331"/>
          </a:xfrm>
          <a:prstGeom prst="rect">
            <a:avLst/>
          </a:prstGeom>
          <a:noFill/>
        </p:spPr>
        <p:txBody>
          <a:bodyPr wrap="square" rtlCol="0">
            <a:spAutoFit/>
          </a:bodyPr>
          <a:lstStyle/>
          <a:p>
            <a:pPr fontAlgn="base"/>
            <a:r>
              <a:rPr lang="en-US" b="1" u="sng" dirty="0"/>
              <a:t>Step-05</a:t>
            </a:r>
            <a:r>
              <a:rPr lang="en-US" b="1" u="sng" dirty="0" smtClean="0"/>
              <a:t>:</a:t>
            </a:r>
            <a:endParaRPr lang="en-US" dirty="0"/>
          </a:p>
          <a:p>
            <a:pPr fontAlgn="base"/>
            <a:r>
              <a:rPr lang="en-US" dirty="0"/>
              <a:t>Step-03 is executed similarly until X</a:t>
            </a:r>
            <a:r>
              <a:rPr lang="en-US" baseline="-25000" dirty="0"/>
              <a:t>k+1</a:t>
            </a:r>
            <a:r>
              <a:rPr lang="en-US" dirty="0"/>
              <a:t> &gt;= Y</a:t>
            </a:r>
            <a:r>
              <a:rPr lang="en-US" baseline="-25000" dirty="0"/>
              <a:t>k+1</a:t>
            </a:r>
            <a:r>
              <a:rPr lang="en-US" dirty="0"/>
              <a:t> as </a:t>
            </a:r>
            <a:r>
              <a:rPr lang="en-US" dirty="0" smtClean="0"/>
              <a:t>follows:-</a:t>
            </a:r>
            <a:endParaRPr lang="en-US" dirty="0"/>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4" y="838200"/>
            <a:ext cx="3979366" cy="476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95800" y="798731"/>
            <a:ext cx="4648200" cy="923330"/>
          </a:xfrm>
          <a:prstGeom prst="rect">
            <a:avLst/>
          </a:prstGeom>
          <a:noFill/>
        </p:spPr>
        <p:txBody>
          <a:bodyPr wrap="square" rtlCol="0">
            <a:spAutoFit/>
          </a:bodyPr>
          <a:lstStyle/>
          <a:p>
            <a:r>
              <a:rPr lang="en-US" b="1" dirty="0">
                <a:solidFill>
                  <a:srgbClr val="FF0000"/>
                </a:solidFill>
              </a:rPr>
              <a:t>Now, the points of octant-2 are obtained using the mirror effect by swapping X and Y coordinates.</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05000"/>
            <a:ext cx="40862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09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1447799"/>
          </a:xfrm>
        </p:spPr>
        <p:txBody>
          <a:bodyPr>
            <a:normAutofit fontScale="70000" lnSpcReduction="20000"/>
          </a:bodyPr>
          <a:lstStyle/>
          <a:p>
            <a:pPr marL="0" indent="0" fontAlgn="base">
              <a:buNone/>
            </a:pPr>
            <a:r>
              <a:rPr lang="en-US" b="1" u="sng" dirty="0">
                <a:solidFill>
                  <a:srgbClr val="FF0000"/>
                </a:solidFill>
              </a:rPr>
              <a:t>Step-03</a:t>
            </a:r>
            <a:r>
              <a:rPr lang="en-US" b="1" u="sng" dirty="0" smtClean="0">
                <a:solidFill>
                  <a:srgbClr val="FF0000"/>
                </a:solidFill>
              </a:rPr>
              <a:t>:</a:t>
            </a:r>
            <a:r>
              <a:rPr lang="en-US" dirty="0">
                <a:solidFill>
                  <a:srgbClr val="FF0000"/>
                </a:solidFill>
              </a:rPr>
              <a:t> </a:t>
            </a:r>
          </a:p>
          <a:p>
            <a:pPr fontAlgn="base"/>
            <a:r>
              <a:rPr lang="en-US" dirty="0"/>
              <a:t>Suppose the current point is </a:t>
            </a:r>
            <a:r>
              <a:rPr lang="en-US" b="1" dirty="0">
                <a:solidFill>
                  <a:srgbClr val="FF0000"/>
                </a:solidFill>
              </a:rPr>
              <a:t>(</a:t>
            </a:r>
            <a:r>
              <a:rPr lang="en-US" b="1" dirty="0" err="1">
                <a:solidFill>
                  <a:srgbClr val="FF0000"/>
                </a:solidFill>
              </a:rPr>
              <a:t>X</a:t>
            </a:r>
            <a:r>
              <a:rPr lang="en-US" b="1" baseline="-25000" dirty="0" err="1">
                <a:solidFill>
                  <a:srgbClr val="FF0000"/>
                </a:solidFill>
              </a:rPr>
              <a:t>p</a:t>
            </a:r>
            <a:r>
              <a:rPr lang="en-US" b="1" dirty="0">
                <a:solidFill>
                  <a:srgbClr val="FF0000"/>
                </a:solidFill>
              </a:rPr>
              <a:t>, </a:t>
            </a:r>
            <a:r>
              <a:rPr lang="en-US" b="1" dirty="0" err="1">
                <a:solidFill>
                  <a:srgbClr val="FF0000"/>
                </a:solidFill>
              </a:rPr>
              <a:t>Y</a:t>
            </a:r>
            <a:r>
              <a:rPr lang="en-US" b="1" baseline="-25000" dirty="0" err="1">
                <a:solidFill>
                  <a:srgbClr val="FF0000"/>
                </a:solidFill>
              </a:rPr>
              <a:t>p</a:t>
            </a:r>
            <a:r>
              <a:rPr lang="en-US" b="1" dirty="0">
                <a:solidFill>
                  <a:srgbClr val="FF0000"/>
                </a:solidFill>
              </a:rPr>
              <a:t>)</a:t>
            </a:r>
            <a:r>
              <a:rPr lang="en-US" dirty="0"/>
              <a:t> and the next point is </a:t>
            </a:r>
            <a:r>
              <a:rPr lang="en-US" b="1" dirty="0">
                <a:solidFill>
                  <a:srgbClr val="FF0000"/>
                </a:solidFill>
              </a:rPr>
              <a:t>(X</a:t>
            </a:r>
            <a:r>
              <a:rPr lang="en-US" b="1" baseline="-25000" dirty="0">
                <a:solidFill>
                  <a:srgbClr val="FF0000"/>
                </a:solidFill>
              </a:rPr>
              <a:t>p+1</a:t>
            </a:r>
            <a:r>
              <a:rPr lang="en-US" b="1" dirty="0">
                <a:solidFill>
                  <a:srgbClr val="FF0000"/>
                </a:solidFill>
              </a:rPr>
              <a:t>, Y</a:t>
            </a:r>
            <a:r>
              <a:rPr lang="en-US" b="1" baseline="-25000" dirty="0">
                <a:solidFill>
                  <a:srgbClr val="FF0000"/>
                </a:solidFill>
              </a:rPr>
              <a:t>p+1</a:t>
            </a:r>
            <a:r>
              <a:rPr lang="en-US" b="1" dirty="0">
                <a:solidFill>
                  <a:srgbClr val="FF0000"/>
                </a:solidFill>
              </a:rPr>
              <a:t>).</a:t>
            </a:r>
          </a:p>
          <a:p>
            <a:pPr fontAlgn="base"/>
            <a:r>
              <a:rPr lang="en-US" dirty="0"/>
              <a:t>Find the next point by following the below three cases-</a:t>
            </a:r>
          </a:p>
          <a:p>
            <a:endParaRPr lang="en-US" dirty="0"/>
          </a:p>
        </p:txBody>
      </p:sp>
      <p:pic>
        <p:nvPicPr>
          <p:cNvPr id="4098" name="Picture 2" descr="https://www.gatevidyalay.com/wp-content/uploads/2019/06/DDA-Algorithm-in-Computer-Graph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7162800" cy="4114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2064" y="5385588"/>
            <a:ext cx="8971935" cy="1200329"/>
          </a:xfrm>
          <a:prstGeom prst="rect">
            <a:avLst/>
          </a:prstGeom>
          <a:noFill/>
        </p:spPr>
        <p:txBody>
          <a:bodyPr wrap="square" rtlCol="0">
            <a:spAutoFit/>
          </a:bodyPr>
          <a:lstStyle/>
          <a:p>
            <a:pPr fontAlgn="base"/>
            <a:r>
              <a:rPr lang="en-US" b="1" u="sng" dirty="0">
                <a:solidFill>
                  <a:srgbClr val="FF0000"/>
                </a:solidFill>
              </a:rPr>
              <a:t>Step-04:</a:t>
            </a:r>
            <a:endParaRPr lang="en-US" b="1" dirty="0">
              <a:solidFill>
                <a:srgbClr val="FF0000"/>
              </a:solidFill>
            </a:endParaRPr>
          </a:p>
          <a:p>
            <a:pPr fontAlgn="base"/>
            <a:r>
              <a:rPr lang="en-US" dirty="0"/>
              <a:t> </a:t>
            </a:r>
            <a:r>
              <a:rPr lang="en-US" dirty="0" smtClean="0"/>
              <a:t>Keep </a:t>
            </a:r>
            <a:r>
              <a:rPr lang="en-US" dirty="0"/>
              <a:t>repeating Step-03 until the end point is reached or the number of generated new points (including the starting and ending points) equals to the steps count.</a:t>
            </a:r>
          </a:p>
          <a:p>
            <a:endParaRPr lang="en-US" dirty="0"/>
          </a:p>
        </p:txBody>
      </p:sp>
      <p:pic>
        <p:nvPicPr>
          <p:cNvPr id="5" name="Picture 2" descr="https://www.gatevidyalay.com/wp-content/uploads/2019/06/DDA-Algorithm-in-Computer-Graph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1628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3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normAutofit fontScale="90000"/>
          </a:bodyPr>
          <a:lstStyle/>
          <a:p>
            <a:r>
              <a:rPr lang="en-US" b="1" dirty="0" smtClean="0">
                <a:solidFill>
                  <a:srgbClr val="FF0000"/>
                </a:solidFill>
              </a:rPr>
              <a:t>Mid-point Ellipse Algorithm</a:t>
            </a:r>
            <a:endParaRPr lang="en-US" b="1" dirty="0">
              <a:solidFill>
                <a:srgbClr val="FF0000"/>
              </a:solidFill>
            </a:endParaRPr>
          </a:p>
        </p:txBody>
      </p:sp>
      <p:sp>
        <p:nvSpPr>
          <p:cNvPr id="3" name="Content Placeholder 2"/>
          <p:cNvSpPr>
            <a:spLocks noGrp="1"/>
          </p:cNvSpPr>
          <p:nvPr>
            <p:ph idx="1"/>
          </p:nvPr>
        </p:nvSpPr>
        <p:spPr>
          <a:xfrm>
            <a:off x="0" y="685801"/>
            <a:ext cx="9144000" cy="1447800"/>
          </a:xfrm>
        </p:spPr>
        <p:txBody>
          <a:bodyPr>
            <a:normAutofit fontScale="77500" lnSpcReduction="20000"/>
          </a:bodyPr>
          <a:lstStyle/>
          <a:p>
            <a:r>
              <a:rPr lang="en-US" dirty="0" smtClean="0"/>
              <a:t>Our approach is similar to that used in displaying a raster circle but </a:t>
            </a:r>
            <a:r>
              <a:rPr lang="en-US" b="1" dirty="0" smtClean="0">
                <a:solidFill>
                  <a:srgbClr val="FF0000"/>
                </a:solidFill>
              </a:rPr>
              <a:t>the ellipse has 4-way symmetry</a:t>
            </a:r>
            <a:r>
              <a:rPr lang="en-US" dirty="0" smtClean="0"/>
              <a:t>.</a:t>
            </a:r>
          </a:p>
          <a:p>
            <a:r>
              <a:rPr lang="en-US" dirty="0" smtClean="0"/>
              <a:t> </a:t>
            </a:r>
            <a:r>
              <a:rPr lang="en-US" b="1" dirty="0" smtClean="0">
                <a:solidFill>
                  <a:srgbClr val="0070C0"/>
                </a:solidFill>
              </a:rPr>
              <a:t>The midpoint ellipse method is applied throughout the first quadrant in two parts or regions </a:t>
            </a:r>
            <a:r>
              <a:rPr lang="en-US" dirty="0" smtClean="0"/>
              <a:t>as shown in the figure.</a:t>
            </a:r>
            <a:endParaRPr lang="en-US" dirty="0"/>
          </a:p>
        </p:txBody>
      </p:sp>
      <p:pic>
        <p:nvPicPr>
          <p:cNvPr id="4" name="AADGGXR0.jpg" descr="AADGGXR0">
            <a:extLst>
              <a:ext uri="{FF2B5EF4-FFF2-40B4-BE49-F238E27FC236}">
                <a16:creationId xmlns:a16="http://schemas.microsoft.com/office/drawing/2014/main" xmlns="" id="{E9D87AD1-6EC7-4BDB-9E33-5C98D8F063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2146151"/>
            <a:ext cx="3200400" cy="349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28600" y="2146151"/>
            <a:ext cx="64008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region 1 behaves as the circular property and the region -2 is slightly straight curve.</a:t>
            </a:r>
          </a:p>
          <a:p>
            <a:pPr marL="285750" indent="-285750">
              <a:buFont typeface="Arial" panose="020B0604020202020204" pitchFamily="34" charset="0"/>
              <a:buChar char="•"/>
            </a:pPr>
            <a:r>
              <a:rPr lang="en-US" dirty="0" smtClean="0"/>
              <a:t>We have equation of ellipse, whose center at (0,0) is </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209800" y="3124200"/>
                <a:ext cx="1434752"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i="1" smtClean="0">
                                  <a:latin typeface="Cambria Math"/>
                                </a:rPr>
                              </m:ctrlPr>
                            </m:sSupPr>
                            <m:e>
                              <m:r>
                                <a:rPr lang="en-US" b="0" i="1" smtClean="0">
                                  <a:latin typeface="Cambria Math"/>
                                </a:rPr>
                                <m:t>𝑥</m:t>
                              </m:r>
                            </m:e>
                            <m:sup>
                              <m:r>
                                <a:rPr lang="en-US" b="0" i="1" smtClean="0">
                                  <a:latin typeface="Cambria Math"/>
                                </a:rPr>
                                <m:t>2</m:t>
                              </m:r>
                            </m:sup>
                          </m:sSup>
                        </m:num>
                        <m:den>
                          <m:sSup>
                            <m:sSupPr>
                              <m:ctrlPr>
                                <a:rPr lang="en-US" i="1" smtClean="0">
                                  <a:latin typeface="Cambria Math"/>
                                </a:rPr>
                              </m:ctrlPr>
                            </m:sSupPr>
                            <m:e>
                              <m:r>
                                <a:rPr lang="en-US" b="0" i="1" smtClean="0">
                                  <a:latin typeface="Cambria Math"/>
                                </a:rPr>
                                <m:t>𝑎</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sSup>
                            <m:sSupPr>
                              <m:ctrlPr>
                                <a:rPr lang="en-US" b="0" i="1" smtClean="0">
                                  <a:latin typeface="Cambria Math"/>
                                </a:rPr>
                              </m:ctrlPr>
                            </m:sSupPr>
                            <m:e>
                              <m:r>
                                <a:rPr lang="en-US" b="0" i="1" smtClean="0">
                                  <a:latin typeface="Cambria Math"/>
                                </a:rPr>
                                <m:t>𝑦</m:t>
                              </m:r>
                            </m:e>
                            <m:sup>
                              <m:r>
                                <a:rPr lang="en-US" b="0" i="1" smtClean="0">
                                  <a:latin typeface="Cambria Math"/>
                                </a:rPr>
                                <m:t>2</m:t>
                              </m:r>
                            </m:sup>
                          </m:sSup>
                        </m:num>
                        <m:den>
                          <m:sSup>
                            <m:sSupPr>
                              <m:ctrlPr>
                                <a:rPr lang="en-US" b="0" i="1" smtClean="0">
                                  <a:latin typeface="Cambria Math"/>
                                </a:rPr>
                              </m:ctrlPr>
                            </m:sSupPr>
                            <m:e>
                              <m:r>
                                <a:rPr lang="en-US" b="0" i="1" smtClean="0">
                                  <a:latin typeface="Cambria Math"/>
                                </a:rPr>
                                <m:t>𝑏</m:t>
                              </m:r>
                            </m:e>
                            <m:sup>
                              <m:r>
                                <a:rPr lang="en-US" b="0" i="1" smtClean="0">
                                  <a:latin typeface="Cambria Math"/>
                                </a:rPr>
                                <m:t>2</m:t>
                              </m:r>
                            </m:sup>
                          </m:sSup>
                        </m:den>
                      </m:f>
                      <m:r>
                        <a:rPr lang="en-US" b="0" i="1" smtClean="0">
                          <a:latin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09800" y="3124200"/>
                <a:ext cx="1434752" cy="648126"/>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3801070"/>
                <a:ext cx="5867400" cy="1077218"/>
              </a:xfrm>
              <a:prstGeom prst="rect">
                <a:avLst/>
              </a:prstGeom>
              <a:noFill/>
            </p:spPr>
            <p:txBody>
              <a:bodyPr wrap="square" rtlCol="0">
                <a:spAutoFit/>
              </a:bodyPr>
              <a:lstStyle/>
              <a:p>
                <a:r>
                  <a:rPr lang="en-US" dirty="0" smtClean="0"/>
                  <a:t>Hence, we define the ellipse function for center at origin(0,0) as:-</a:t>
                </a:r>
              </a:p>
              <a:p>
                <a:r>
                  <a:rPr lang="en-US" sz="2800" dirty="0" err="1" smtClean="0"/>
                  <a:t>F</a:t>
                </a:r>
                <a:r>
                  <a:rPr lang="en-US" sz="2800" baseline="-25000" dirty="0" err="1" smtClean="0"/>
                  <a:t>ellipse</a:t>
                </a:r>
                <a:r>
                  <a:rPr lang="en-US" sz="2800" dirty="0" smtClean="0"/>
                  <a:t>(</a:t>
                </a:r>
                <a:r>
                  <a:rPr lang="en-US" sz="2800" dirty="0" err="1" smtClean="0"/>
                  <a:t>x,y</a:t>
                </a:r>
                <a:r>
                  <a:rPr lang="en-US" sz="2800" dirty="0" smtClean="0"/>
                  <a:t>) = </a:t>
                </a:r>
                <a14:m>
                  <m:oMath xmlns:m="http://schemas.openxmlformats.org/officeDocument/2006/math">
                    <m:sSup>
                      <m:sSupPr>
                        <m:ctrlPr>
                          <a:rPr lang="en-US" sz="2800" i="1" smtClean="0">
                            <a:latin typeface="Cambria Math"/>
                          </a:rPr>
                        </m:ctrlPr>
                      </m:sSupPr>
                      <m:e>
                        <m:r>
                          <a:rPr lang="en-US" sz="2800" b="0" i="1" smtClean="0">
                            <a:latin typeface="Cambria Math"/>
                          </a:rPr>
                          <m:t>𝑥</m:t>
                        </m:r>
                      </m:e>
                      <m:sup>
                        <m:r>
                          <a:rPr lang="en-US" sz="2800" b="0" i="1" smtClean="0">
                            <a:latin typeface="Cambria Math"/>
                          </a:rPr>
                          <m:t>2</m:t>
                        </m:r>
                      </m:sup>
                    </m:sSup>
                    <m:r>
                      <a:rPr lang="en-US" sz="2800" b="0" i="1" smtClean="0">
                        <a:latin typeface="Cambria Math"/>
                      </a:rPr>
                      <m:t> </m:t>
                    </m:r>
                    <m:sSup>
                      <m:sSupPr>
                        <m:ctrlPr>
                          <a:rPr lang="en-US" sz="2800" b="0" i="1" smtClean="0">
                            <a:latin typeface="Cambria Math"/>
                          </a:rPr>
                        </m:ctrlPr>
                      </m:sSupPr>
                      <m:e>
                        <m:r>
                          <a:rPr lang="en-US" sz="2800" b="0" i="1" smtClean="0">
                            <a:latin typeface="Cambria Math"/>
                          </a:rPr>
                          <m:t>𝑏</m:t>
                        </m:r>
                      </m:e>
                      <m:sup>
                        <m:r>
                          <a:rPr lang="en-US" sz="2800" b="0" i="1" smtClean="0">
                            <a:latin typeface="Cambria Math"/>
                          </a:rPr>
                          <m:t>2</m:t>
                        </m:r>
                      </m:sup>
                    </m:sSup>
                  </m:oMath>
                </a14:m>
                <a:r>
                  <a:rPr lang="en-US" sz="2800" dirty="0" smtClean="0"/>
                  <a:t> + </a:t>
                </a:r>
                <a14:m>
                  <m:oMath xmlns:m="http://schemas.openxmlformats.org/officeDocument/2006/math">
                    <m:sSup>
                      <m:sSupPr>
                        <m:ctrlPr>
                          <a:rPr lang="en-US" sz="2800" i="1">
                            <a:latin typeface="Cambria Math"/>
                          </a:rPr>
                        </m:ctrlPr>
                      </m:sSupPr>
                      <m:e>
                        <m:r>
                          <a:rPr lang="en-US" sz="2800" b="0" i="1" smtClean="0">
                            <a:latin typeface="Cambria Math"/>
                          </a:rPr>
                          <m:t>𝑦</m:t>
                        </m:r>
                      </m:e>
                      <m:sup>
                        <m:r>
                          <a:rPr lang="en-US" sz="2800" i="1">
                            <a:latin typeface="Cambria Math"/>
                          </a:rPr>
                          <m:t>2</m:t>
                        </m:r>
                      </m:sup>
                    </m:sSup>
                    <m:r>
                      <a:rPr lang="en-US" sz="2800" i="1">
                        <a:latin typeface="Cambria Math"/>
                      </a:rPr>
                      <m:t> </m:t>
                    </m:r>
                    <m:sSup>
                      <m:sSupPr>
                        <m:ctrlPr>
                          <a:rPr lang="en-US" sz="2800" i="1">
                            <a:latin typeface="Cambria Math"/>
                          </a:rPr>
                        </m:ctrlPr>
                      </m:sSupPr>
                      <m:e>
                        <m:r>
                          <a:rPr lang="en-US" sz="2800" b="0" i="1" smtClean="0">
                            <a:latin typeface="Cambria Math"/>
                          </a:rPr>
                          <m:t>𝑎</m:t>
                        </m:r>
                      </m:e>
                      <m:sup>
                        <m:r>
                          <a:rPr lang="en-US" sz="2800" i="1">
                            <a:latin typeface="Cambria Math"/>
                          </a:rPr>
                          <m:t>2</m:t>
                        </m:r>
                      </m:sup>
                    </m:sSup>
                  </m:oMath>
                </a14:m>
                <a:r>
                  <a:rPr lang="en-US" sz="2800" dirty="0" smtClean="0"/>
                  <a:t> - </a:t>
                </a:r>
                <a14:m>
                  <m:oMath xmlns:m="http://schemas.openxmlformats.org/officeDocument/2006/math">
                    <m:sSup>
                      <m:sSupPr>
                        <m:ctrlPr>
                          <a:rPr lang="en-US" sz="2800" i="1">
                            <a:latin typeface="Cambria Math"/>
                          </a:rPr>
                        </m:ctrlPr>
                      </m:sSupPr>
                      <m:e>
                        <m:r>
                          <a:rPr lang="en-US" sz="2800" b="0" i="1" smtClean="0">
                            <a:latin typeface="Cambria Math"/>
                          </a:rPr>
                          <m:t>𝑎</m:t>
                        </m:r>
                      </m:e>
                      <m:sup>
                        <m:r>
                          <a:rPr lang="en-US" sz="2800" i="1">
                            <a:latin typeface="Cambria Math"/>
                          </a:rPr>
                          <m:t>2</m:t>
                        </m:r>
                      </m:sup>
                    </m:sSup>
                    <m:r>
                      <a:rPr lang="en-US" sz="2800" b="0" i="1" smtClean="0">
                        <a:latin typeface="Cambria Math"/>
                      </a:rPr>
                      <m:t> </m:t>
                    </m:r>
                    <m:sSup>
                      <m:sSupPr>
                        <m:ctrlPr>
                          <a:rPr lang="en-US" sz="2800" i="1">
                            <a:latin typeface="Cambria Math"/>
                          </a:rPr>
                        </m:ctrlPr>
                      </m:sSupPr>
                      <m:e>
                        <m:r>
                          <a:rPr lang="en-US" sz="2800" i="1">
                            <a:latin typeface="Cambria Math"/>
                          </a:rPr>
                          <m:t>𝑏</m:t>
                        </m:r>
                      </m:e>
                      <m:sup>
                        <m:r>
                          <a:rPr lang="en-US" sz="2800" i="1">
                            <a:latin typeface="Cambria Math"/>
                          </a:rPr>
                          <m:t>2</m:t>
                        </m:r>
                      </m:sup>
                    </m:sSup>
                  </m:oMath>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3801070"/>
                <a:ext cx="5867400" cy="1077218"/>
              </a:xfrm>
              <a:prstGeom prst="rect">
                <a:avLst/>
              </a:prstGeom>
              <a:blipFill rotWithShape="1">
                <a:blip r:embed="rId4"/>
                <a:stretch>
                  <a:fillRect l="-2183" t="-2841" r="-1455" b="-15909"/>
                </a:stretch>
              </a:blipFill>
            </p:spPr>
            <p:txBody>
              <a:bodyPr/>
              <a:lstStyle/>
              <a:p>
                <a:r>
                  <a:rPr lang="en-US">
                    <a:noFill/>
                  </a:rPr>
                  <a:t> </a:t>
                </a:r>
              </a:p>
            </p:txBody>
          </p:sp>
        </mc:Fallback>
      </mc:AlternateContent>
      <p:pic>
        <p:nvPicPr>
          <p:cNvPr id="389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29" y="4972050"/>
            <a:ext cx="6146083"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3077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0"/>
                <a:ext cx="8991600" cy="6934199"/>
              </a:xfrm>
            </p:spPr>
            <p:txBody>
              <a:bodyPr>
                <a:normAutofit/>
              </a:bodyPr>
              <a:lstStyle/>
              <a:p>
                <a:pPr marL="0" indent="0">
                  <a:buNone/>
                </a:pPr>
                <a:r>
                  <a:rPr lang="en-US" dirty="0" smtClean="0"/>
                  <a:t>Staring at (0,b), we take unit steps in the direction until we reach the boundary between region 1 and region 2. then we switch to unit steps in the y direction over the remainder of the curve in the first quadrant. At each step, we need to test the value of the slope of the curve. The ellipse slope is calculated by differentiating the ellipse function as</a:t>
                </a:r>
              </a:p>
              <a:p>
                <a:pPr marL="0" indent="0">
                  <a:buNone/>
                </a:pPr>
                <a14:m>
                  <m:oMath xmlns:m="http://schemas.openxmlformats.org/officeDocument/2006/math">
                    <m:sSup>
                      <m:sSupPr>
                        <m:ctrlPr>
                          <a:rPr lang="en-US" i="1" smtClean="0">
                            <a:latin typeface="Cambria Math"/>
                          </a:rPr>
                        </m:ctrlPr>
                      </m:sSupPr>
                      <m:e>
                        <m:r>
                          <a:rPr lang="en-US" b="0" i="1" smtClean="0">
                            <a:latin typeface="Cambria Math"/>
                          </a:rPr>
                          <m:t>2</m:t>
                        </m:r>
                        <m:r>
                          <a:rPr lang="en-US" b="0" i="1" smtClean="0">
                            <a:latin typeface="Cambria Math"/>
                          </a:rPr>
                          <m:t>𝑥𝑏</m:t>
                        </m:r>
                      </m:e>
                      <m:sup>
                        <m:r>
                          <a:rPr lang="en-US" b="0" i="1" smtClean="0">
                            <a:latin typeface="Cambria Math"/>
                          </a:rPr>
                          <m:t>2</m:t>
                        </m:r>
                      </m:sup>
                    </m:sSup>
                  </m:oMath>
                </a14:m>
                <a:r>
                  <a:rPr lang="en-US" dirty="0" smtClean="0"/>
                  <a:t> + </a:t>
                </a:r>
                <a14:m>
                  <m:oMath xmlns:m="http://schemas.openxmlformats.org/officeDocument/2006/math">
                    <m:sSup>
                      <m:sSupPr>
                        <m:ctrlPr>
                          <a:rPr lang="en-US" i="1" smtClean="0">
                            <a:latin typeface="Cambria Math"/>
                          </a:rPr>
                        </m:ctrlPr>
                      </m:sSupPr>
                      <m:e>
                        <m:r>
                          <a:rPr lang="en-US" b="0" i="1" smtClean="0">
                            <a:latin typeface="Cambria Math"/>
                          </a:rPr>
                          <m:t>2</m:t>
                        </m:r>
                        <m:r>
                          <a:rPr lang="en-US" b="0" i="1" smtClean="0">
                            <a:latin typeface="Cambria Math"/>
                          </a:rPr>
                          <m:t>𝑦𝑎</m:t>
                        </m:r>
                      </m:e>
                      <m:sup>
                        <m:r>
                          <a:rPr lang="en-US" b="0" i="1" smtClean="0">
                            <a:latin typeface="Cambria Math"/>
                          </a:rPr>
                          <m:t>2</m:t>
                        </m:r>
                      </m:sup>
                    </m:sSup>
                  </m:oMath>
                </a14:m>
                <a:r>
                  <a:rPr lang="en-US" dirty="0" smtClean="0"/>
                  <a:t> *</a:t>
                </a:r>
                <a14:m>
                  <m:oMath xmlns:m="http://schemas.openxmlformats.org/officeDocument/2006/math">
                    <m:f>
                      <m:fPr>
                        <m:type m:val="skw"/>
                        <m:ctrlPr>
                          <a:rPr lang="en-US" i="1" dirty="0" smtClean="0">
                            <a:latin typeface="Cambria Math"/>
                          </a:rPr>
                        </m:ctrlPr>
                      </m:fPr>
                      <m:num>
                        <m:r>
                          <a:rPr lang="en-US" b="0" i="1" dirty="0" smtClean="0">
                            <a:latin typeface="Cambria Math"/>
                          </a:rPr>
                          <m:t>𝑑𝑦</m:t>
                        </m:r>
                      </m:num>
                      <m:den>
                        <m:r>
                          <a:rPr lang="en-US" b="0" i="1" dirty="0" smtClean="0">
                            <a:latin typeface="Cambria Math"/>
                          </a:rPr>
                          <m:t>𝑑𝑥</m:t>
                        </m:r>
                      </m:den>
                    </m:f>
                  </m:oMath>
                </a14:m>
                <a:r>
                  <a:rPr lang="en-US" dirty="0" smtClean="0"/>
                  <a:t> = 0</a:t>
                </a:r>
              </a:p>
              <a:p>
                <a:pPr marL="0" indent="0">
                  <a:buNone/>
                </a:pPr>
                <a14:m>
                  <m:oMath xmlns:m="http://schemas.openxmlformats.org/officeDocument/2006/math">
                    <m:f>
                      <m:fPr>
                        <m:type m:val="skw"/>
                        <m:ctrlPr>
                          <a:rPr lang="en-US" i="1" dirty="0">
                            <a:latin typeface="Cambria Math"/>
                          </a:rPr>
                        </m:ctrlPr>
                      </m:fPr>
                      <m:num>
                        <m:r>
                          <a:rPr lang="en-US" i="1" dirty="0">
                            <a:latin typeface="Cambria Math"/>
                          </a:rPr>
                          <m:t>𝑑𝑦</m:t>
                        </m:r>
                      </m:num>
                      <m:den>
                        <m:r>
                          <a:rPr lang="en-US" i="1" dirty="0">
                            <a:latin typeface="Cambria Math"/>
                          </a:rPr>
                          <m:t>𝑑𝑥</m:t>
                        </m:r>
                      </m:den>
                    </m:f>
                    <m:r>
                      <a:rPr lang="en-US" b="0" i="0" dirty="0" smtClean="0">
                        <a:latin typeface="Cambria Math"/>
                      </a:rPr>
                      <m:t>=−</m:t>
                    </m:r>
                  </m:oMath>
                </a14:m>
                <a:r>
                  <a:rPr lang="en-US" dirty="0"/>
                  <a:t>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𝑥𝑏</m:t>
                        </m:r>
                      </m:e>
                      <m:sup>
                        <m:r>
                          <a:rPr lang="en-US" i="1">
                            <a:latin typeface="Cambria Math"/>
                          </a:rPr>
                          <m:t>2</m:t>
                        </m:r>
                      </m:sup>
                    </m:sSup>
                  </m:oMath>
                </a14:m>
                <a:r>
                  <a:rPr lang="en-US" dirty="0" smtClean="0"/>
                  <a:t> /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𝑦𝑎</m:t>
                        </m:r>
                      </m:e>
                      <m:sup>
                        <m:r>
                          <a:rPr lang="en-US" i="1">
                            <a:latin typeface="Cambria Math"/>
                          </a:rPr>
                          <m:t>2</m:t>
                        </m:r>
                      </m:sup>
                    </m:sSup>
                  </m:oMath>
                </a14:m>
                <a:r>
                  <a:rPr lang="en-US" dirty="0"/>
                  <a:t> </a:t>
                </a:r>
                <a:endParaRPr lang="en-US" dirty="0" smtClean="0"/>
              </a:p>
              <a:p>
                <a:pPr marL="0" indent="0">
                  <a:buNone/>
                </a:pPr>
                <a:r>
                  <a:rPr lang="en-US" dirty="0" smtClean="0"/>
                  <a:t>At the boundary between region 1 and region 2, </a:t>
                </a:r>
                <a14:m>
                  <m:oMath xmlns:m="http://schemas.openxmlformats.org/officeDocument/2006/math">
                    <m:f>
                      <m:fPr>
                        <m:type m:val="skw"/>
                        <m:ctrlPr>
                          <a:rPr lang="en-US" i="1" dirty="0">
                            <a:latin typeface="Cambria Math"/>
                          </a:rPr>
                        </m:ctrlPr>
                      </m:fPr>
                      <m:num>
                        <m:r>
                          <a:rPr lang="en-US" i="1" dirty="0">
                            <a:latin typeface="Cambria Math"/>
                          </a:rPr>
                          <m:t>𝑑𝑦</m:t>
                        </m:r>
                      </m:num>
                      <m:den>
                        <m:r>
                          <a:rPr lang="en-US" i="1" dirty="0">
                            <a:latin typeface="Cambria Math"/>
                          </a:rPr>
                          <m:t>𝑑𝑥</m:t>
                        </m:r>
                      </m:den>
                    </m:f>
                  </m:oMath>
                </a14:m>
                <a:r>
                  <a:rPr lang="en-US" dirty="0" smtClean="0"/>
                  <a:t> = -1 and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𝑥𝑏</m:t>
                        </m:r>
                      </m:e>
                      <m:sup>
                        <m:r>
                          <a:rPr lang="en-US" i="1">
                            <a:latin typeface="Cambria Math"/>
                          </a:rPr>
                          <m:t>2</m:t>
                        </m:r>
                      </m:sup>
                    </m:sSup>
                  </m:oMath>
                </a14:m>
                <a:r>
                  <a:rPr lang="en-US" dirty="0"/>
                  <a:t> </a:t>
                </a:r>
                <a:r>
                  <a:rPr lang="en-US" dirty="0" smtClean="0"/>
                  <a:t>=</a:t>
                </a:r>
                <a:r>
                  <a:rPr lang="en-US" dirty="0"/>
                  <a:t>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𝑦𝑎</m:t>
                        </m:r>
                      </m:e>
                      <m:sup>
                        <m:r>
                          <a:rPr lang="en-US" i="1">
                            <a:latin typeface="Cambria Math"/>
                          </a:rPr>
                          <m:t>2</m:t>
                        </m:r>
                      </m:sup>
                    </m:sSup>
                  </m:oMath>
                </a14:m>
                <a:r>
                  <a:rPr lang="en-US" dirty="0"/>
                  <a:t> </a:t>
                </a:r>
                <a:r>
                  <a:rPr lang="en-US" dirty="0" smtClean="0"/>
                  <a:t>. Therefore, we move out of region 1 whenever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𝑥𝑏</m:t>
                        </m:r>
                      </m:e>
                      <m:sup>
                        <m:r>
                          <a:rPr lang="en-US" i="1">
                            <a:latin typeface="Cambria Math"/>
                          </a:rPr>
                          <m:t>2</m:t>
                        </m:r>
                      </m:sup>
                    </m:sSup>
                  </m:oMath>
                </a14:m>
                <a:r>
                  <a:rPr lang="en-US" dirty="0"/>
                  <a:t> </a:t>
                </a:r>
                <a:r>
                  <a:rPr lang="en-US" dirty="0" smtClean="0"/>
                  <a:t>&gt;= </a:t>
                </a:r>
                <a14:m>
                  <m:oMath xmlns:m="http://schemas.openxmlformats.org/officeDocument/2006/math">
                    <m:sSup>
                      <m:sSupPr>
                        <m:ctrlPr>
                          <a:rPr lang="en-US" i="1">
                            <a:latin typeface="Cambria Math"/>
                          </a:rPr>
                        </m:ctrlPr>
                      </m:sSupPr>
                      <m:e>
                        <m:r>
                          <a:rPr lang="en-US" i="1">
                            <a:latin typeface="Cambria Math"/>
                          </a:rPr>
                          <m:t>2</m:t>
                        </m:r>
                        <m:r>
                          <a:rPr lang="en-US" i="1">
                            <a:latin typeface="Cambria Math"/>
                          </a:rPr>
                          <m:t>𝑦𝑎</m:t>
                        </m:r>
                      </m:e>
                      <m:sup>
                        <m:r>
                          <a:rPr lang="en-US" i="1">
                            <a:latin typeface="Cambria Math"/>
                          </a:rPr>
                          <m:t>2</m:t>
                        </m:r>
                      </m:sup>
                    </m:sSup>
                  </m:oMath>
                </a14:m>
                <a:r>
                  <a:rPr lang="en-US" dirty="0"/>
                  <a:t> </a:t>
                </a:r>
                <a:endParaRPr lang="en-US" dirty="0" smtClean="0"/>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0"/>
                <a:ext cx="8991600" cy="6934199"/>
              </a:xfrm>
              <a:blipFill rotWithShape="1">
                <a:blip r:embed="rId2"/>
                <a:stretch>
                  <a:fillRect l="-1695" t="-1143" r="-949"/>
                </a:stretch>
              </a:blipFill>
            </p:spPr>
            <p:txBody>
              <a:bodyPr/>
              <a:lstStyle/>
              <a:p>
                <a:r>
                  <a:rPr lang="en-US">
                    <a:noFill/>
                  </a:rPr>
                  <a:t> </a:t>
                </a:r>
              </a:p>
            </p:txBody>
          </p:sp>
        </mc:Fallback>
      </mc:AlternateContent>
    </p:spTree>
    <p:extLst>
      <p:ext uri="{BB962C8B-B14F-4D97-AF65-F5344CB8AC3E}">
        <p14:creationId xmlns:p14="http://schemas.microsoft.com/office/powerpoint/2010/main" val="2405775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304800"/>
            <a:ext cx="8458201"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0049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36480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03" y="1981200"/>
            <a:ext cx="86201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0819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248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962025"/>
            <a:ext cx="46005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809625"/>
            <a:ext cx="35147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010025"/>
            <a:ext cx="71437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3982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067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72390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00650"/>
            <a:ext cx="89916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984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549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519746"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36" y="3197941"/>
            <a:ext cx="8233764" cy="233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0329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04523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4935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normAutofit fontScale="90000"/>
          </a:bodyPr>
          <a:lstStyle/>
          <a:p>
            <a:r>
              <a:rPr lang="en-US" dirty="0" smtClean="0"/>
              <a:t>Area Filling </a:t>
            </a:r>
            <a:endParaRPr lang="en-US" dirty="0"/>
          </a:p>
        </p:txBody>
      </p:sp>
      <p:sp>
        <p:nvSpPr>
          <p:cNvPr id="3" name="Content Placeholder 2"/>
          <p:cNvSpPr>
            <a:spLocks noGrp="1"/>
          </p:cNvSpPr>
          <p:nvPr>
            <p:ph idx="1"/>
          </p:nvPr>
        </p:nvSpPr>
        <p:spPr>
          <a:xfrm>
            <a:off x="0" y="762001"/>
            <a:ext cx="9144000" cy="1981200"/>
          </a:xfrm>
        </p:spPr>
        <p:txBody>
          <a:bodyPr>
            <a:normAutofit lnSpcReduction="10000"/>
          </a:bodyPr>
          <a:lstStyle/>
          <a:p>
            <a:r>
              <a:rPr lang="en-US" dirty="0"/>
              <a:t>For filling a given picture or object with color’s, we can </a:t>
            </a:r>
            <a:r>
              <a:rPr lang="en-US" dirty="0" smtClean="0"/>
              <a:t>apply techniques of  filling </a:t>
            </a:r>
            <a:r>
              <a:rPr lang="en-US" dirty="0"/>
              <a:t>algorithms such </a:t>
            </a:r>
            <a:r>
              <a:rPr lang="en-US" b="1" dirty="0"/>
              <a:t>as </a:t>
            </a:r>
            <a:r>
              <a:rPr lang="en-US" b="1" dirty="0" err="1"/>
              <a:t>Floodfill</a:t>
            </a:r>
            <a:r>
              <a:rPr lang="en-US" b="1" dirty="0"/>
              <a:t> algorithm, Boundary fill algorithm and </a:t>
            </a:r>
            <a:r>
              <a:rPr lang="en-US" b="1" dirty="0" err="1"/>
              <a:t>scanline</a:t>
            </a:r>
            <a:r>
              <a:rPr lang="en-US" b="1" dirty="0"/>
              <a:t> polygon fill </a:t>
            </a:r>
            <a:r>
              <a:rPr lang="en-US" b="1" dirty="0" smtClean="0"/>
              <a:t>algorithm</a:t>
            </a:r>
            <a:r>
              <a:rPr lang="en-US" dirty="0" smtClean="0"/>
              <a:t>.</a:t>
            </a:r>
            <a:endParaRPr lang="en-US" dirty="0"/>
          </a:p>
        </p:txBody>
      </p:sp>
      <p:sp>
        <p:nvSpPr>
          <p:cNvPr id="4" name="TextBox 3"/>
          <p:cNvSpPr txBox="1"/>
          <p:nvPr/>
        </p:nvSpPr>
        <p:spPr>
          <a:xfrm>
            <a:off x="152400" y="2895600"/>
            <a:ext cx="3657600" cy="523220"/>
          </a:xfrm>
          <a:prstGeom prst="rect">
            <a:avLst/>
          </a:prstGeom>
          <a:noFill/>
        </p:spPr>
        <p:txBody>
          <a:bodyPr wrap="square" rtlCol="0">
            <a:spAutoFit/>
          </a:bodyPr>
          <a:lstStyle/>
          <a:p>
            <a:pPr algn="ctr"/>
            <a:r>
              <a:rPr lang="en-US" sz="2800" b="1" dirty="0">
                <a:solidFill>
                  <a:srgbClr val="FF0000"/>
                </a:solidFill>
              </a:rPr>
              <a:t>Polygon Filling</a:t>
            </a:r>
          </a:p>
        </p:txBody>
      </p:sp>
      <p:sp>
        <p:nvSpPr>
          <p:cNvPr id="5" name="TextBox 4"/>
          <p:cNvSpPr txBox="1"/>
          <p:nvPr/>
        </p:nvSpPr>
        <p:spPr>
          <a:xfrm>
            <a:off x="152400" y="3581400"/>
            <a:ext cx="4724400" cy="1015663"/>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Solid-fill </a:t>
            </a:r>
            <a:endParaRPr lang="en-US" sz="2400" b="1" dirty="0" smtClean="0"/>
          </a:p>
          <a:p>
            <a:r>
              <a:rPr lang="en-US" dirty="0" smtClean="0"/>
              <a:t>All </a:t>
            </a:r>
            <a:r>
              <a:rPr lang="en-US" dirty="0"/>
              <a:t>the pixels inside the polygon’s boundary are illuminated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04730"/>
            <a:ext cx="27241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05400" y="3418820"/>
            <a:ext cx="3810000" cy="1015663"/>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Pattern-fill </a:t>
            </a:r>
            <a:endParaRPr lang="en-US" sz="2400" b="1" dirty="0" smtClean="0"/>
          </a:p>
          <a:p>
            <a:r>
              <a:rPr lang="en-US" dirty="0" smtClean="0"/>
              <a:t>the </a:t>
            </a:r>
            <a:r>
              <a:rPr lang="en-US" dirty="0"/>
              <a:t>polygon is filled with an arbitrary predefined pattern</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514850"/>
            <a:ext cx="22574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796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686800" cy="1066800"/>
          </a:xfrm>
        </p:spPr>
        <p:txBody>
          <a:bodyPr>
            <a:normAutofit fontScale="92500"/>
          </a:bodyPr>
          <a:lstStyle/>
          <a:p>
            <a:pPr marL="0" indent="0">
              <a:buNone/>
            </a:pPr>
            <a:r>
              <a:rPr lang="en-US" b="1" dirty="0" smtClean="0">
                <a:solidFill>
                  <a:srgbClr val="92D050"/>
                </a:solidFill>
              </a:rPr>
              <a:t>Q. </a:t>
            </a:r>
            <a:r>
              <a:rPr lang="en-US" b="1" dirty="0" smtClean="0">
                <a:solidFill>
                  <a:srgbClr val="FF0000"/>
                </a:solidFill>
              </a:rPr>
              <a:t>A </a:t>
            </a:r>
            <a:r>
              <a:rPr lang="en-US" b="1" dirty="0">
                <a:solidFill>
                  <a:srgbClr val="FF0000"/>
                </a:solidFill>
              </a:rPr>
              <a:t>line has a starting point (1,7) and ending point (11,17). Apply the </a:t>
            </a:r>
            <a:r>
              <a:rPr lang="en-US" b="1" dirty="0" smtClean="0">
                <a:solidFill>
                  <a:srgbClr val="FF0000"/>
                </a:solidFill>
              </a:rPr>
              <a:t>DDA </a:t>
            </a:r>
            <a:r>
              <a:rPr lang="en-US" b="1" dirty="0">
                <a:solidFill>
                  <a:srgbClr val="FF0000"/>
                </a:solidFill>
              </a:rPr>
              <a:t>algorithm to plot a line.</a:t>
            </a:r>
          </a:p>
        </p:txBody>
      </p:sp>
      <p:sp>
        <p:nvSpPr>
          <p:cNvPr id="4" name="TextBox 3"/>
          <p:cNvSpPr txBox="1"/>
          <p:nvPr/>
        </p:nvSpPr>
        <p:spPr>
          <a:xfrm>
            <a:off x="152400" y="1371600"/>
            <a:ext cx="8458200" cy="4893647"/>
          </a:xfrm>
          <a:prstGeom prst="rect">
            <a:avLst/>
          </a:prstGeom>
          <a:noFill/>
        </p:spPr>
        <p:txBody>
          <a:bodyPr wrap="square" rtlCol="0">
            <a:spAutoFit/>
          </a:bodyPr>
          <a:lstStyle/>
          <a:p>
            <a:pPr fontAlgn="base"/>
            <a:r>
              <a:rPr lang="en-US" sz="2400" b="1" dirty="0"/>
              <a:t>Solution: </a:t>
            </a:r>
            <a:endParaRPr lang="en-US" sz="2400" b="1" dirty="0" smtClean="0"/>
          </a:p>
          <a:p>
            <a:pPr fontAlgn="base"/>
            <a:r>
              <a:rPr lang="en-US" sz="2400" dirty="0" smtClean="0"/>
              <a:t>We </a:t>
            </a:r>
            <a:r>
              <a:rPr lang="en-US" sz="2400" dirty="0"/>
              <a:t>have</a:t>
            </a:r>
            <a:r>
              <a:rPr lang="en-US" sz="2400" b="1" dirty="0"/>
              <a:t> </a:t>
            </a:r>
            <a:r>
              <a:rPr lang="en-US" sz="2400" dirty="0"/>
              <a:t>two coordinates,</a:t>
            </a:r>
          </a:p>
          <a:p>
            <a:pPr fontAlgn="base"/>
            <a:r>
              <a:rPr lang="en-US" sz="2400" dirty="0"/>
              <a:t>Starting Point = </a:t>
            </a:r>
            <a:r>
              <a:rPr lang="en-US" sz="2400" b="1" dirty="0"/>
              <a:t>(x</a:t>
            </a:r>
            <a:r>
              <a:rPr lang="en-US" sz="2400" b="1" baseline="-25000" dirty="0"/>
              <a:t>1</a:t>
            </a:r>
            <a:r>
              <a:rPr lang="en-US" sz="2400" b="1" dirty="0"/>
              <a:t>, y</a:t>
            </a:r>
            <a:r>
              <a:rPr lang="en-US" sz="2400" b="1" baseline="-25000" dirty="0"/>
              <a:t>1</a:t>
            </a:r>
            <a:r>
              <a:rPr lang="en-US" sz="2400" b="1" dirty="0"/>
              <a:t>)</a:t>
            </a:r>
            <a:r>
              <a:rPr lang="en-US" sz="2400" dirty="0"/>
              <a:t> = </a:t>
            </a:r>
            <a:r>
              <a:rPr lang="en-US" sz="2400" b="1" dirty="0"/>
              <a:t>(1,7)</a:t>
            </a:r>
            <a:endParaRPr lang="en-US" sz="2400" dirty="0"/>
          </a:p>
          <a:p>
            <a:pPr fontAlgn="base"/>
            <a:r>
              <a:rPr lang="en-US" sz="2400" dirty="0"/>
              <a:t>Ending Point = </a:t>
            </a:r>
            <a:r>
              <a:rPr lang="en-US" sz="2400" b="1" dirty="0"/>
              <a:t>(x</a:t>
            </a:r>
            <a:r>
              <a:rPr lang="en-US" sz="2400" b="1" baseline="-25000" dirty="0"/>
              <a:t>2</a:t>
            </a:r>
            <a:r>
              <a:rPr lang="en-US" sz="2400" b="1" dirty="0"/>
              <a:t>, y</a:t>
            </a:r>
            <a:r>
              <a:rPr lang="en-US" sz="2400" b="1" baseline="-25000" dirty="0"/>
              <a:t>2</a:t>
            </a:r>
            <a:r>
              <a:rPr lang="en-US" sz="2400" b="1" dirty="0"/>
              <a:t>)</a:t>
            </a:r>
            <a:r>
              <a:rPr lang="en-US" sz="2400" dirty="0"/>
              <a:t> = </a:t>
            </a:r>
            <a:r>
              <a:rPr lang="en-US" sz="2400" b="1" dirty="0"/>
              <a:t>(11,17)</a:t>
            </a:r>
            <a:endParaRPr lang="en-US" sz="2400" dirty="0"/>
          </a:p>
          <a:p>
            <a:pPr fontAlgn="base"/>
            <a:r>
              <a:rPr lang="en-US" sz="2400" b="1" dirty="0"/>
              <a:t>Step 1: </a:t>
            </a:r>
            <a:r>
              <a:rPr lang="en-US" sz="2400" dirty="0"/>
              <a:t>First, we calculate </a:t>
            </a:r>
            <a:r>
              <a:rPr lang="en-US" sz="2400" dirty="0" err="1"/>
              <a:t>Δ</a:t>
            </a:r>
            <a:r>
              <a:rPr lang="en-US" sz="2400" b="1" dirty="0" err="1" smtClean="0"/>
              <a:t>x</a:t>
            </a:r>
            <a:r>
              <a:rPr lang="en-US" sz="2400" dirty="0"/>
              <a:t>,</a:t>
            </a:r>
            <a:r>
              <a:rPr lang="en-US" sz="2400" b="1" dirty="0"/>
              <a:t> </a:t>
            </a:r>
            <a:r>
              <a:rPr lang="en-US" sz="2400" dirty="0" err="1"/>
              <a:t>Δ</a:t>
            </a:r>
            <a:r>
              <a:rPr lang="en-US" sz="2400" b="1" dirty="0" err="1" smtClean="0"/>
              <a:t>y</a:t>
            </a:r>
            <a:r>
              <a:rPr lang="en-US" sz="2400" b="1" dirty="0"/>
              <a:t> </a:t>
            </a:r>
            <a:r>
              <a:rPr lang="en-US" sz="2400" dirty="0"/>
              <a:t>and </a:t>
            </a:r>
            <a:r>
              <a:rPr lang="en-US" sz="2400" b="1" dirty="0"/>
              <a:t>m.</a:t>
            </a:r>
            <a:endParaRPr lang="en-US" sz="2400" dirty="0"/>
          </a:p>
          <a:p>
            <a:pPr fontAlgn="base"/>
            <a:r>
              <a:rPr lang="en-US" sz="2400" b="1" dirty="0"/>
              <a:t>           </a:t>
            </a:r>
            <a:r>
              <a:rPr lang="en-US" sz="2400" dirty="0" err="1"/>
              <a:t>Δ</a:t>
            </a:r>
            <a:r>
              <a:rPr lang="en-US" sz="2400" b="1" dirty="0" err="1" smtClean="0"/>
              <a:t>x</a:t>
            </a:r>
            <a:r>
              <a:rPr lang="en-US" sz="2400" b="1" dirty="0" smtClean="0"/>
              <a:t> </a:t>
            </a:r>
            <a:r>
              <a:rPr lang="en-US" sz="2400" b="1" dirty="0"/>
              <a:t>= x</a:t>
            </a:r>
            <a:r>
              <a:rPr lang="en-US" sz="2400" b="1" baseline="-25000" dirty="0"/>
              <a:t>2 </a:t>
            </a:r>
            <a:r>
              <a:rPr lang="en-US" sz="2400" b="1" dirty="0"/>
              <a:t>– x</a:t>
            </a:r>
            <a:r>
              <a:rPr lang="en-US" sz="2400" b="1" baseline="-25000" dirty="0"/>
              <a:t>1 </a:t>
            </a:r>
            <a:r>
              <a:rPr lang="en-US" sz="2400" b="1" dirty="0"/>
              <a:t>= 11-1 = 10</a:t>
            </a:r>
            <a:endParaRPr lang="en-US" sz="2400" dirty="0"/>
          </a:p>
          <a:p>
            <a:pPr fontAlgn="base"/>
            <a:r>
              <a:rPr lang="en-US" sz="2400" b="1" dirty="0"/>
              <a:t>             </a:t>
            </a:r>
            <a:r>
              <a:rPr lang="en-US" sz="2400" dirty="0" err="1"/>
              <a:t>Δ</a:t>
            </a:r>
            <a:r>
              <a:rPr lang="en-US" sz="2400" b="1" dirty="0" err="1" smtClean="0"/>
              <a:t>y</a:t>
            </a:r>
            <a:r>
              <a:rPr lang="en-US" sz="2400" b="1" dirty="0"/>
              <a:t> = y</a:t>
            </a:r>
            <a:r>
              <a:rPr lang="en-US" sz="2400" b="1" baseline="-25000" dirty="0"/>
              <a:t>2 </a:t>
            </a:r>
            <a:r>
              <a:rPr lang="en-US" sz="2400" b="1" dirty="0"/>
              <a:t>– y</a:t>
            </a:r>
            <a:r>
              <a:rPr lang="en-US" sz="2400" b="1" baseline="-25000" dirty="0"/>
              <a:t>1 </a:t>
            </a:r>
            <a:r>
              <a:rPr lang="en-US" sz="2400" b="1" dirty="0"/>
              <a:t>= 17-7 = 10</a:t>
            </a:r>
            <a:endParaRPr lang="en-US" sz="2400" dirty="0"/>
          </a:p>
          <a:p>
            <a:pPr fontAlgn="base"/>
            <a:r>
              <a:rPr lang="en-US" sz="2400" b="1" dirty="0"/>
              <a:t>              m = </a:t>
            </a:r>
            <a:r>
              <a:rPr lang="en-US" sz="2400" dirty="0" err="1" smtClean="0"/>
              <a:t>Δ</a:t>
            </a:r>
            <a:r>
              <a:rPr lang="en-US" sz="2400" b="1" dirty="0" err="1" smtClean="0"/>
              <a:t>y</a:t>
            </a:r>
            <a:r>
              <a:rPr lang="en-US" sz="2400" b="1" dirty="0" smtClean="0"/>
              <a:t>/</a:t>
            </a:r>
            <a:r>
              <a:rPr lang="en-US" sz="2400" dirty="0" err="1"/>
              <a:t>Δ</a:t>
            </a:r>
            <a:r>
              <a:rPr lang="en-US" sz="2400" b="1" dirty="0" err="1" smtClean="0"/>
              <a:t>x</a:t>
            </a:r>
            <a:r>
              <a:rPr lang="en-US" sz="2400" b="1" dirty="0" smtClean="0"/>
              <a:t> </a:t>
            </a:r>
            <a:r>
              <a:rPr lang="en-US" sz="2400" b="1" dirty="0"/>
              <a:t>= 10/10 = 1</a:t>
            </a:r>
            <a:endParaRPr lang="en-US" sz="2400" dirty="0"/>
          </a:p>
          <a:p>
            <a:pPr fontAlgn="base"/>
            <a:r>
              <a:rPr lang="en-US" sz="2400" b="1" dirty="0"/>
              <a:t>Step 2: </a:t>
            </a:r>
            <a:r>
              <a:rPr lang="en-US" sz="2400" dirty="0"/>
              <a:t>Now, we calculate the number of steps.</a:t>
            </a:r>
          </a:p>
          <a:p>
            <a:pPr fontAlgn="base"/>
            <a:r>
              <a:rPr lang="en-US" sz="2400" dirty="0"/>
              <a:t>              </a:t>
            </a:r>
            <a:r>
              <a:rPr lang="en-US" sz="2400" dirty="0" err="1"/>
              <a:t>Δ</a:t>
            </a:r>
            <a:r>
              <a:rPr lang="en-US" sz="2400" b="1" dirty="0" err="1" smtClean="0"/>
              <a:t>x</a:t>
            </a:r>
            <a:r>
              <a:rPr lang="en-US" sz="2400" b="1" dirty="0" smtClean="0"/>
              <a:t> </a:t>
            </a:r>
            <a:r>
              <a:rPr lang="en-US" sz="2400" b="1" dirty="0"/>
              <a:t>= </a:t>
            </a:r>
            <a:r>
              <a:rPr lang="en-US" sz="2400" dirty="0" err="1"/>
              <a:t>Δ</a:t>
            </a:r>
            <a:r>
              <a:rPr lang="en-US" sz="2400" b="1" dirty="0" err="1" smtClean="0"/>
              <a:t>y</a:t>
            </a:r>
            <a:r>
              <a:rPr lang="en-US" sz="2400" b="1" dirty="0" smtClean="0"/>
              <a:t> </a:t>
            </a:r>
            <a:r>
              <a:rPr lang="en-US" sz="2400" b="1" dirty="0"/>
              <a:t>= 10</a:t>
            </a:r>
            <a:endParaRPr lang="en-US" sz="2400" dirty="0"/>
          </a:p>
          <a:p>
            <a:pPr fontAlgn="base"/>
            <a:r>
              <a:rPr lang="en-US" sz="2400" dirty="0"/>
              <a:t>Then, the number of steps = </a:t>
            </a:r>
            <a:r>
              <a:rPr lang="en-US" sz="2400" b="1" dirty="0"/>
              <a:t>10</a:t>
            </a:r>
            <a:endParaRPr lang="en-US" sz="2400" dirty="0"/>
          </a:p>
          <a:p>
            <a:pPr fontAlgn="base"/>
            <a:r>
              <a:rPr lang="en-US" sz="2400" b="1" dirty="0"/>
              <a:t>Step 3: </a:t>
            </a:r>
            <a:r>
              <a:rPr lang="en-US" sz="2400" dirty="0" smtClean="0"/>
              <a:t>We get</a:t>
            </a:r>
            <a:r>
              <a:rPr lang="en-US" sz="2400" dirty="0"/>
              <a:t> </a:t>
            </a:r>
            <a:r>
              <a:rPr lang="en-US" sz="2400" b="1" dirty="0"/>
              <a:t>m = 1, </a:t>
            </a:r>
            <a:r>
              <a:rPr lang="en-US" sz="2400" dirty="0" smtClean="0"/>
              <a:t>Second </a:t>
            </a:r>
            <a:r>
              <a:rPr lang="en-US" sz="2400" dirty="0"/>
              <a:t>case is satisfied.</a:t>
            </a:r>
          </a:p>
          <a:p>
            <a:pPr fontAlgn="base"/>
            <a:r>
              <a:rPr lang="en-US" sz="2400" dirty="0"/>
              <a:t>            </a:t>
            </a:r>
            <a:r>
              <a:rPr lang="en-US" sz="2400" b="1" dirty="0"/>
              <a:t>  </a:t>
            </a:r>
            <a:r>
              <a:rPr lang="en-US" sz="2400" dirty="0"/>
              <a:t>Now move to next step</a:t>
            </a:r>
            <a:r>
              <a:rPr lang="en-US" sz="2400" dirty="0" smtClean="0"/>
              <a:t>.</a:t>
            </a:r>
            <a:endParaRPr lang="en-US" sz="2400" dirty="0"/>
          </a:p>
        </p:txBody>
      </p:sp>
    </p:spTree>
    <p:extLst>
      <p:ext uri="{BB962C8B-B14F-4D97-AF65-F5344CB8AC3E}">
        <p14:creationId xmlns:p14="http://schemas.microsoft.com/office/powerpoint/2010/main" val="26635929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1"/>
            <a:ext cx="8763000" cy="3124200"/>
          </a:xfrm>
        </p:spPr>
        <p:txBody>
          <a:bodyPr>
            <a:normAutofit fontScale="77500" lnSpcReduction="20000"/>
          </a:bodyPr>
          <a:lstStyle/>
          <a:p>
            <a:r>
              <a:rPr lang="en-US" dirty="0" smtClean="0"/>
              <a:t>The main idea behind the 2D or 3D object filling procedure is that it </a:t>
            </a:r>
            <a:r>
              <a:rPr lang="en-US" b="1" dirty="0" smtClean="0"/>
              <a:t>provide us more realism </a:t>
            </a:r>
            <a:r>
              <a:rPr lang="en-US" dirty="0" smtClean="0"/>
              <a:t>on the object of interest.</a:t>
            </a:r>
          </a:p>
          <a:p>
            <a:pPr marL="0" indent="0">
              <a:buNone/>
            </a:pPr>
            <a:r>
              <a:rPr lang="en-US" b="1" dirty="0" smtClean="0">
                <a:solidFill>
                  <a:srgbClr val="FF0000"/>
                </a:solidFill>
              </a:rPr>
              <a:t>There are two basic approaches to area filling in the raster system:-</a:t>
            </a:r>
          </a:p>
          <a:p>
            <a:r>
              <a:rPr lang="en-US" dirty="0" smtClean="0"/>
              <a:t>One way to fill an area is to determine the overlap intervals for scan lines that crosses the area.</a:t>
            </a:r>
          </a:p>
          <a:p>
            <a:r>
              <a:rPr lang="en-US" dirty="0" smtClean="0"/>
              <a:t>Another method is to start from a given interior position and point outward from this until a specified boundary is met.</a:t>
            </a:r>
          </a:p>
          <a:p>
            <a:endParaRPr lang="en-US" dirty="0"/>
          </a:p>
        </p:txBody>
      </p:sp>
      <p:sp>
        <p:nvSpPr>
          <p:cNvPr id="4" name="TextBox 3"/>
          <p:cNvSpPr txBox="1"/>
          <p:nvPr/>
        </p:nvSpPr>
        <p:spPr>
          <a:xfrm>
            <a:off x="152400" y="2971800"/>
            <a:ext cx="7848600" cy="461665"/>
          </a:xfrm>
          <a:prstGeom prst="rect">
            <a:avLst/>
          </a:prstGeom>
          <a:noFill/>
        </p:spPr>
        <p:txBody>
          <a:bodyPr wrap="square" rtlCol="0">
            <a:spAutoFit/>
          </a:bodyPr>
          <a:lstStyle/>
          <a:p>
            <a:pPr algn="ctr"/>
            <a:r>
              <a:rPr lang="en-US" sz="2400" b="1" dirty="0" smtClean="0"/>
              <a:t>Scan – Line Polygon Fill Algorithm </a:t>
            </a:r>
            <a:endParaRPr lang="en-US" sz="2400" b="1" dirty="0"/>
          </a:p>
        </p:txBody>
      </p:sp>
      <p:sp>
        <p:nvSpPr>
          <p:cNvPr id="5" name="TextBox 4"/>
          <p:cNvSpPr txBox="1"/>
          <p:nvPr/>
        </p:nvSpPr>
        <p:spPr>
          <a:xfrm>
            <a:off x="152400" y="3810000"/>
            <a:ext cx="87630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In scan line polygon fill algorithm, for each scan line crossing a polygon, it located the intersection points of the scan line with the polygon edges</a:t>
            </a:r>
            <a:r>
              <a:rPr lang="en-US" sz="2400" dirty="0" smtClean="0"/>
              <a:t>.</a:t>
            </a:r>
          </a:p>
          <a:p>
            <a:pPr marL="342900" indent="-342900">
              <a:buFont typeface="Arial" panose="020B0604020202020204" pitchFamily="34" charset="0"/>
              <a:buChar char="•"/>
            </a:pPr>
            <a:r>
              <a:rPr lang="en-US" sz="2400" dirty="0" smtClean="0"/>
              <a:t> </a:t>
            </a:r>
            <a:r>
              <a:rPr lang="en-US" sz="2400" dirty="0"/>
              <a:t>These intersection points are the sorted from left to right, and the corresponding frame buffer positions between each intersection pair are set to specified color.</a:t>
            </a:r>
          </a:p>
        </p:txBody>
      </p:sp>
    </p:spTree>
    <p:extLst>
      <p:ext uri="{BB962C8B-B14F-4D97-AF65-F5344CB8AC3E}">
        <p14:creationId xmlns:p14="http://schemas.microsoft.com/office/powerpoint/2010/main" val="9663176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5486400" cy="6477000"/>
          </a:xfrm>
        </p:spPr>
        <p:txBody>
          <a:bodyPr>
            <a:normAutofit lnSpcReduction="10000"/>
          </a:bodyPr>
          <a:lstStyle/>
          <a:p>
            <a:r>
              <a:rPr lang="en-US" dirty="0" smtClean="0"/>
              <a:t>In this method, </a:t>
            </a:r>
            <a:r>
              <a:rPr lang="en-US" b="1" dirty="0" smtClean="0">
                <a:solidFill>
                  <a:srgbClr val="FF0000"/>
                </a:solidFill>
              </a:rPr>
              <a:t>the scan line must be even. </a:t>
            </a:r>
          </a:p>
          <a:p>
            <a:r>
              <a:rPr lang="en-US" dirty="0" smtClean="0"/>
              <a:t>At two edge connection point called vertex, we count the scan line two to handling the problem for scan line passing through vertex, but this consideration also creates problem shown by count-5, we keep the vertex blank and hence the count become 1, so that overall count in that scan line become even as shown in figure.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1"/>
            <a:ext cx="3171825" cy="269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642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b="1" dirty="0" smtClean="0">
                <a:solidFill>
                  <a:srgbClr val="FF0000"/>
                </a:solidFill>
              </a:rPr>
              <a:t>Seed Fill </a:t>
            </a:r>
            <a:r>
              <a:rPr lang="en-US" b="1" dirty="0" smtClean="0"/>
              <a:t>:Boundary </a:t>
            </a:r>
            <a:r>
              <a:rPr lang="en-US" b="1" dirty="0"/>
              <a:t>Fill Algorithm</a:t>
            </a:r>
          </a:p>
        </p:txBody>
      </p:sp>
      <p:sp>
        <p:nvSpPr>
          <p:cNvPr id="3" name="Content Placeholder 2"/>
          <p:cNvSpPr>
            <a:spLocks noGrp="1"/>
          </p:cNvSpPr>
          <p:nvPr>
            <p:ph idx="1"/>
          </p:nvPr>
        </p:nvSpPr>
        <p:spPr>
          <a:xfrm>
            <a:off x="152400" y="685800"/>
            <a:ext cx="8839200" cy="6019800"/>
          </a:xfrm>
        </p:spPr>
        <p:txBody>
          <a:bodyPr>
            <a:normAutofit fontScale="77500" lnSpcReduction="20000"/>
          </a:bodyPr>
          <a:lstStyle/>
          <a:p>
            <a:r>
              <a:rPr lang="en-US" dirty="0"/>
              <a:t>Start at a point inside a region and paint the interior outward toward the boundary. </a:t>
            </a:r>
            <a:endParaRPr lang="en-US" dirty="0" smtClean="0"/>
          </a:p>
          <a:p>
            <a:r>
              <a:rPr lang="en-US" dirty="0" smtClean="0"/>
              <a:t> </a:t>
            </a:r>
            <a:r>
              <a:rPr lang="en-US" dirty="0"/>
              <a:t>If the boundary is specified in a single color, the fill algorithm processed outward pixel by pixel until the boundary color is encountered. </a:t>
            </a:r>
            <a:endParaRPr lang="en-US" dirty="0" smtClean="0"/>
          </a:p>
          <a:p>
            <a:r>
              <a:rPr lang="en-US" dirty="0" smtClean="0"/>
              <a:t>A </a:t>
            </a:r>
            <a:r>
              <a:rPr lang="en-US" dirty="0"/>
              <a:t>boundary-fill procedure accepts as input the coordinate of the interior point (x, y), a fill color, and a boundary color. </a:t>
            </a:r>
            <a:endParaRPr lang="en-US" dirty="0" smtClean="0"/>
          </a:p>
          <a:p>
            <a:pPr marL="0" indent="0">
              <a:buNone/>
            </a:pPr>
            <a:r>
              <a:rPr lang="en-US" b="1" dirty="0" smtClean="0">
                <a:solidFill>
                  <a:srgbClr val="FF0000"/>
                </a:solidFill>
              </a:rPr>
              <a:t>Algorithm</a:t>
            </a:r>
            <a:r>
              <a:rPr lang="en-US" b="1" dirty="0">
                <a:solidFill>
                  <a:srgbClr val="FF0000"/>
                </a:solidFill>
              </a:rPr>
              <a:t>: </a:t>
            </a:r>
            <a:endParaRPr lang="en-US" b="1" dirty="0" smtClean="0">
              <a:solidFill>
                <a:srgbClr val="FF0000"/>
              </a:solidFill>
            </a:endParaRPr>
          </a:p>
          <a:p>
            <a:pPr marL="0" indent="0">
              <a:buNone/>
            </a:pPr>
            <a:r>
              <a:rPr lang="en-US" dirty="0" smtClean="0"/>
              <a:t>The </a:t>
            </a:r>
            <a:r>
              <a:rPr lang="en-US" dirty="0"/>
              <a:t>following steps illustrate the idea of the recursive boundary-fill algorithm: </a:t>
            </a:r>
            <a:endParaRPr lang="en-US" dirty="0" smtClean="0"/>
          </a:p>
          <a:p>
            <a:pPr marL="514350" indent="-514350">
              <a:buAutoNum type="arabicPeriod"/>
            </a:pPr>
            <a:r>
              <a:rPr lang="en-US" dirty="0" smtClean="0"/>
              <a:t>Start </a:t>
            </a:r>
            <a:r>
              <a:rPr lang="en-US" dirty="0"/>
              <a:t>from an interior point. </a:t>
            </a:r>
            <a:endParaRPr lang="en-US" dirty="0" smtClean="0"/>
          </a:p>
          <a:p>
            <a:pPr marL="514350" indent="-514350">
              <a:buAutoNum type="arabicPeriod"/>
            </a:pPr>
            <a:r>
              <a:rPr lang="en-US" dirty="0" smtClean="0"/>
              <a:t>If </a:t>
            </a:r>
            <a:r>
              <a:rPr lang="en-US" dirty="0"/>
              <a:t>the current pixel is not already filled and if it is not an edge point, then set the pixel with the fill color, and store its neighboring pixels </a:t>
            </a:r>
            <a:r>
              <a:rPr lang="en-US" b="1" dirty="0"/>
              <a:t>(4 or 8-connected</a:t>
            </a:r>
            <a:r>
              <a:rPr lang="en-US" dirty="0"/>
              <a:t>). Store only neighboring pixel that is not already filled and is not an edge point. </a:t>
            </a:r>
            <a:endParaRPr lang="en-US" dirty="0" smtClean="0"/>
          </a:p>
          <a:p>
            <a:pPr marL="514350" indent="-514350">
              <a:buAutoNum type="arabicPeriod"/>
            </a:pPr>
            <a:r>
              <a:rPr lang="en-US" dirty="0" smtClean="0"/>
              <a:t> </a:t>
            </a:r>
            <a:r>
              <a:rPr lang="en-US" dirty="0"/>
              <a:t>Select the next pixel from the stack, and continue with step 2</a:t>
            </a:r>
          </a:p>
        </p:txBody>
      </p:sp>
    </p:spTree>
    <p:extLst>
      <p:ext uri="{BB962C8B-B14F-4D97-AF65-F5344CB8AC3E}">
        <p14:creationId xmlns:p14="http://schemas.microsoft.com/office/powerpoint/2010/main" val="3917649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7316"/>
            <a:ext cx="7772400" cy="4145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766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229600" cy="5693866"/>
          </a:xfrm>
          <a:prstGeom prst="rect">
            <a:avLst/>
          </a:prstGeom>
          <a:noFill/>
        </p:spPr>
        <p:txBody>
          <a:bodyPr wrap="square" rtlCol="0">
            <a:spAutoFit/>
          </a:bodyPr>
          <a:lstStyle/>
          <a:p>
            <a:r>
              <a:rPr lang="en-US" sz="2800" b="1" dirty="0"/>
              <a:t>Function for 4 connected approach: </a:t>
            </a:r>
            <a:endParaRPr lang="en-US" sz="2800" b="1" dirty="0" smtClean="0"/>
          </a:p>
          <a:p>
            <a:r>
              <a:rPr lang="en-US" sz="2800" dirty="0" smtClean="0"/>
              <a:t>void</a:t>
            </a:r>
            <a:r>
              <a:rPr lang="en-US" sz="2800" b="1" dirty="0" smtClean="0"/>
              <a:t> </a:t>
            </a:r>
            <a:r>
              <a:rPr lang="en-US" sz="2800" dirty="0" err="1"/>
              <a:t>boundary_fill</a:t>
            </a:r>
            <a:r>
              <a:rPr lang="en-US" sz="2800" dirty="0"/>
              <a:t>(</a:t>
            </a:r>
            <a:r>
              <a:rPr lang="en-US" sz="2800" dirty="0" err="1"/>
              <a:t>int</a:t>
            </a:r>
            <a:r>
              <a:rPr lang="en-US" sz="2800" dirty="0"/>
              <a:t> x, </a:t>
            </a:r>
            <a:r>
              <a:rPr lang="en-US" sz="2800" dirty="0" err="1"/>
              <a:t>int</a:t>
            </a:r>
            <a:r>
              <a:rPr lang="en-US" sz="2800" dirty="0"/>
              <a:t> y, </a:t>
            </a:r>
            <a:r>
              <a:rPr lang="en-US" sz="2800" dirty="0" err="1"/>
              <a:t>int</a:t>
            </a:r>
            <a:r>
              <a:rPr lang="en-US" sz="2800" dirty="0"/>
              <a:t> </a:t>
            </a:r>
            <a:r>
              <a:rPr lang="en-US" sz="2800" dirty="0" err="1"/>
              <a:t>fcolor</a:t>
            </a:r>
            <a:r>
              <a:rPr lang="en-US" sz="2800" dirty="0"/>
              <a:t>, </a:t>
            </a:r>
            <a:r>
              <a:rPr lang="en-US" sz="2800" dirty="0" err="1"/>
              <a:t>int</a:t>
            </a:r>
            <a:r>
              <a:rPr lang="en-US" sz="2800" dirty="0"/>
              <a:t> </a:t>
            </a:r>
            <a:r>
              <a:rPr lang="en-US" sz="2800" dirty="0" err="1"/>
              <a:t>bcolor</a:t>
            </a:r>
            <a:r>
              <a:rPr lang="en-US" sz="2800" dirty="0"/>
              <a:t>) </a:t>
            </a:r>
            <a:endParaRPr lang="en-US" sz="2800" dirty="0" smtClean="0"/>
          </a:p>
          <a:p>
            <a:r>
              <a:rPr lang="en-US" sz="2800" dirty="0" smtClean="0"/>
              <a:t>{</a:t>
            </a:r>
          </a:p>
          <a:p>
            <a:r>
              <a:rPr lang="en-US" sz="2800" dirty="0" smtClean="0"/>
              <a:t> </a:t>
            </a:r>
            <a:r>
              <a:rPr lang="en-US" sz="2800" dirty="0"/>
              <a:t>if ((</a:t>
            </a:r>
            <a:r>
              <a:rPr lang="en-US" sz="2800" dirty="0" err="1"/>
              <a:t>getpixel</a:t>
            </a:r>
            <a:r>
              <a:rPr lang="en-US" sz="2800" dirty="0"/>
              <a:t>(x, y) != </a:t>
            </a:r>
            <a:r>
              <a:rPr lang="en-US" sz="2800" dirty="0" err="1"/>
              <a:t>bcolor</a:t>
            </a:r>
            <a:r>
              <a:rPr lang="en-US" sz="2800" dirty="0"/>
              <a:t>) &amp;&amp; (</a:t>
            </a:r>
            <a:r>
              <a:rPr lang="en-US" sz="2800" dirty="0" err="1"/>
              <a:t>getpixel</a:t>
            </a:r>
            <a:r>
              <a:rPr lang="en-US" sz="2800" dirty="0"/>
              <a:t>(x, y) != </a:t>
            </a:r>
            <a:r>
              <a:rPr lang="en-US" sz="2800" dirty="0" err="1"/>
              <a:t>fcolor</a:t>
            </a:r>
            <a:r>
              <a:rPr lang="en-US" sz="2800" dirty="0"/>
              <a:t>)) </a:t>
            </a:r>
            <a:endParaRPr lang="en-US" sz="2800" dirty="0" smtClean="0"/>
          </a:p>
          <a:p>
            <a:r>
              <a:rPr lang="en-US" sz="2800" dirty="0" smtClean="0"/>
              <a:t>{ </a:t>
            </a:r>
          </a:p>
          <a:p>
            <a:r>
              <a:rPr lang="en-US" sz="2800" dirty="0" smtClean="0"/>
              <a:t>delay(10</a:t>
            </a:r>
            <a:r>
              <a:rPr lang="en-US" sz="2800" dirty="0"/>
              <a:t>); </a:t>
            </a:r>
            <a:endParaRPr lang="en-US" sz="2800" dirty="0" smtClean="0"/>
          </a:p>
          <a:p>
            <a:r>
              <a:rPr lang="en-US" sz="2800" dirty="0" err="1" smtClean="0"/>
              <a:t>putpixel</a:t>
            </a:r>
            <a:r>
              <a:rPr lang="en-US" sz="2800" dirty="0" smtClean="0"/>
              <a:t>(x</a:t>
            </a:r>
            <a:r>
              <a:rPr lang="en-US" sz="2800" dirty="0"/>
              <a:t>, y, </a:t>
            </a:r>
            <a:r>
              <a:rPr lang="en-US" sz="2800" dirty="0" err="1"/>
              <a:t>fcolor</a:t>
            </a:r>
            <a:r>
              <a:rPr lang="en-US" sz="2800" dirty="0"/>
              <a:t>); </a:t>
            </a:r>
            <a:endParaRPr lang="en-US" sz="2800" dirty="0" smtClean="0"/>
          </a:p>
          <a:p>
            <a:r>
              <a:rPr lang="en-US" sz="2800" dirty="0" err="1" smtClean="0"/>
              <a:t>boundary_fill</a:t>
            </a:r>
            <a:r>
              <a:rPr lang="en-US" sz="2800" dirty="0" smtClean="0"/>
              <a:t>(x </a:t>
            </a:r>
            <a:r>
              <a:rPr lang="en-US" sz="2800" dirty="0"/>
              <a:t>+ 1, y, </a:t>
            </a:r>
            <a:r>
              <a:rPr lang="en-US" sz="2800" dirty="0" err="1"/>
              <a:t>fcolor</a:t>
            </a:r>
            <a:r>
              <a:rPr lang="en-US" sz="2800" dirty="0"/>
              <a:t>, </a:t>
            </a:r>
            <a:r>
              <a:rPr lang="en-US" sz="2800" dirty="0" err="1"/>
              <a:t>bcolor</a:t>
            </a:r>
            <a:r>
              <a:rPr lang="en-US" sz="2800" dirty="0"/>
              <a:t>); </a:t>
            </a:r>
            <a:endParaRPr lang="en-US" sz="2800" dirty="0" smtClean="0"/>
          </a:p>
          <a:p>
            <a:r>
              <a:rPr lang="en-US" sz="2800" dirty="0" err="1" smtClean="0"/>
              <a:t>boundary_fill</a:t>
            </a:r>
            <a:r>
              <a:rPr lang="en-US" sz="2800" dirty="0" smtClean="0"/>
              <a:t>(x </a:t>
            </a:r>
            <a:r>
              <a:rPr lang="en-US" sz="2800" dirty="0"/>
              <a:t>- 1, y, </a:t>
            </a:r>
            <a:r>
              <a:rPr lang="en-US" sz="2800" dirty="0" err="1"/>
              <a:t>fcolor</a:t>
            </a:r>
            <a:r>
              <a:rPr lang="en-US" sz="2800" dirty="0"/>
              <a:t>, </a:t>
            </a:r>
            <a:r>
              <a:rPr lang="en-US" sz="2800" dirty="0" err="1"/>
              <a:t>bcolor</a:t>
            </a:r>
            <a:r>
              <a:rPr lang="en-US" sz="2800" dirty="0"/>
              <a:t>); </a:t>
            </a:r>
            <a:endParaRPr lang="en-US" sz="2800" dirty="0" smtClean="0"/>
          </a:p>
          <a:p>
            <a:r>
              <a:rPr lang="en-US" sz="2800" dirty="0" err="1" smtClean="0"/>
              <a:t>boundary_fill</a:t>
            </a:r>
            <a:r>
              <a:rPr lang="en-US" sz="2800" dirty="0" smtClean="0"/>
              <a:t>(x</a:t>
            </a:r>
            <a:r>
              <a:rPr lang="en-US" sz="2800" dirty="0"/>
              <a:t>, y + 1, </a:t>
            </a:r>
            <a:r>
              <a:rPr lang="en-US" sz="2800" dirty="0" err="1"/>
              <a:t>fcolor</a:t>
            </a:r>
            <a:r>
              <a:rPr lang="en-US" sz="2800" dirty="0"/>
              <a:t>, </a:t>
            </a:r>
            <a:r>
              <a:rPr lang="en-US" sz="2800" dirty="0" err="1"/>
              <a:t>bcolor</a:t>
            </a:r>
            <a:r>
              <a:rPr lang="en-US" sz="2800" dirty="0"/>
              <a:t>); </a:t>
            </a:r>
            <a:endParaRPr lang="en-US" sz="2800" dirty="0" smtClean="0"/>
          </a:p>
          <a:p>
            <a:r>
              <a:rPr lang="en-US" sz="2800" dirty="0" err="1" smtClean="0"/>
              <a:t>boundary_fill</a:t>
            </a:r>
            <a:r>
              <a:rPr lang="en-US" sz="2800" dirty="0" smtClean="0"/>
              <a:t>(x</a:t>
            </a:r>
            <a:r>
              <a:rPr lang="en-US" sz="2800" dirty="0"/>
              <a:t>, y - 1, </a:t>
            </a:r>
            <a:r>
              <a:rPr lang="en-US" sz="2800" dirty="0" err="1"/>
              <a:t>fcolor</a:t>
            </a:r>
            <a:r>
              <a:rPr lang="en-US" sz="2800" dirty="0"/>
              <a:t>, </a:t>
            </a:r>
            <a:r>
              <a:rPr lang="en-US" sz="2800" dirty="0" err="1"/>
              <a:t>bcolor</a:t>
            </a:r>
            <a:r>
              <a:rPr lang="en-US" sz="2800" dirty="0"/>
              <a:t>); </a:t>
            </a:r>
            <a:endParaRPr lang="en-US" sz="2800" dirty="0" smtClean="0"/>
          </a:p>
          <a:p>
            <a:r>
              <a:rPr lang="en-US" sz="2800" dirty="0" smtClean="0"/>
              <a:t>}</a:t>
            </a:r>
          </a:p>
          <a:p>
            <a:r>
              <a:rPr lang="en-US" sz="2800" dirty="0" smtClean="0"/>
              <a:t>}</a:t>
            </a:r>
            <a:endParaRPr lang="en-US" sz="2800" dirty="0"/>
          </a:p>
        </p:txBody>
      </p:sp>
    </p:spTree>
    <p:extLst>
      <p:ext uri="{BB962C8B-B14F-4D97-AF65-F5344CB8AC3E}">
        <p14:creationId xmlns:p14="http://schemas.microsoft.com/office/powerpoint/2010/main" val="2372772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065" y="152400"/>
            <a:ext cx="8610600" cy="6370975"/>
          </a:xfrm>
          <a:prstGeom prst="rect">
            <a:avLst/>
          </a:prstGeom>
          <a:noFill/>
        </p:spPr>
        <p:txBody>
          <a:bodyPr wrap="square" rtlCol="0">
            <a:spAutoFit/>
          </a:bodyPr>
          <a:lstStyle/>
          <a:p>
            <a:r>
              <a:rPr lang="en-US" sz="2400" b="1" dirty="0"/>
              <a:t>Function for 8 connected approach: </a:t>
            </a:r>
            <a:endParaRPr lang="en-US" sz="2400" b="1" dirty="0" smtClean="0"/>
          </a:p>
          <a:p>
            <a:r>
              <a:rPr lang="en-US" sz="2400" dirty="0" smtClean="0"/>
              <a:t>void </a:t>
            </a:r>
            <a:r>
              <a:rPr lang="en-US" sz="2400" dirty="0" err="1"/>
              <a:t>boundary_fill</a:t>
            </a:r>
            <a:r>
              <a:rPr lang="en-US" sz="2400" dirty="0"/>
              <a:t>(</a:t>
            </a:r>
            <a:r>
              <a:rPr lang="en-US" sz="2400" dirty="0" err="1"/>
              <a:t>int</a:t>
            </a:r>
            <a:r>
              <a:rPr lang="en-US" sz="2400" dirty="0"/>
              <a:t> x, </a:t>
            </a:r>
            <a:r>
              <a:rPr lang="en-US" sz="2400" dirty="0" err="1"/>
              <a:t>int</a:t>
            </a:r>
            <a:r>
              <a:rPr lang="en-US" sz="2400" dirty="0"/>
              <a:t> y, </a:t>
            </a:r>
            <a:r>
              <a:rPr lang="en-US" sz="2400" dirty="0" err="1"/>
              <a:t>int</a:t>
            </a:r>
            <a:r>
              <a:rPr lang="en-US" sz="2400" dirty="0"/>
              <a:t> </a:t>
            </a:r>
            <a:r>
              <a:rPr lang="en-US" sz="2400" dirty="0" err="1"/>
              <a:t>fcolor</a:t>
            </a:r>
            <a:r>
              <a:rPr lang="en-US" sz="2400" dirty="0"/>
              <a:t>, </a:t>
            </a:r>
            <a:r>
              <a:rPr lang="en-US" sz="2400" dirty="0" err="1"/>
              <a:t>int</a:t>
            </a:r>
            <a:r>
              <a:rPr lang="en-US" sz="2400" dirty="0"/>
              <a:t> </a:t>
            </a:r>
            <a:r>
              <a:rPr lang="en-US" sz="2400" dirty="0" err="1"/>
              <a:t>bcolor</a:t>
            </a:r>
            <a:r>
              <a:rPr lang="en-US" sz="2400" dirty="0"/>
              <a:t>) </a:t>
            </a:r>
            <a:endParaRPr lang="en-US" sz="2400" dirty="0" smtClean="0"/>
          </a:p>
          <a:p>
            <a:r>
              <a:rPr lang="en-US" sz="2400" dirty="0" smtClean="0"/>
              <a:t>{</a:t>
            </a:r>
          </a:p>
          <a:p>
            <a:r>
              <a:rPr lang="en-US" sz="2400" dirty="0" smtClean="0"/>
              <a:t> </a:t>
            </a:r>
            <a:r>
              <a:rPr lang="en-US" sz="2400" dirty="0"/>
              <a:t>if ((</a:t>
            </a:r>
            <a:r>
              <a:rPr lang="en-US" sz="2400" dirty="0" err="1"/>
              <a:t>getpixel</a:t>
            </a:r>
            <a:r>
              <a:rPr lang="en-US" sz="2400" dirty="0"/>
              <a:t>(x, y) != </a:t>
            </a:r>
            <a:r>
              <a:rPr lang="en-US" sz="2400" dirty="0" err="1"/>
              <a:t>bcolor</a:t>
            </a:r>
            <a:r>
              <a:rPr lang="en-US" sz="2400" dirty="0"/>
              <a:t>) &amp;&amp; (</a:t>
            </a:r>
            <a:r>
              <a:rPr lang="en-US" sz="2400" dirty="0" err="1"/>
              <a:t>getpixel</a:t>
            </a:r>
            <a:r>
              <a:rPr lang="en-US" sz="2400" dirty="0"/>
              <a:t>(x, y) != </a:t>
            </a:r>
            <a:r>
              <a:rPr lang="en-US" sz="2400" dirty="0" err="1"/>
              <a:t>fcolor</a:t>
            </a:r>
            <a:r>
              <a:rPr lang="en-US" sz="2400" dirty="0"/>
              <a:t>)) </a:t>
            </a:r>
            <a:endParaRPr lang="en-US" sz="2400" dirty="0" smtClean="0"/>
          </a:p>
          <a:p>
            <a:r>
              <a:rPr lang="en-US" sz="2400" dirty="0" smtClean="0"/>
              <a:t>{</a:t>
            </a:r>
          </a:p>
          <a:p>
            <a:r>
              <a:rPr lang="en-US" sz="2400" dirty="0" smtClean="0"/>
              <a:t> </a:t>
            </a:r>
            <a:r>
              <a:rPr lang="en-US" sz="2400" dirty="0"/>
              <a:t>delay(10); </a:t>
            </a:r>
            <a:endParaRPr lang="en-US" sz="2400" dirty="0" smtClean="0"/>
          </a:p>
          <a:p>
            <a:r>
              <a:rPr lang="en-US" sz="2400" dirty="0" err="1" smtClean="0"/>
              <a:t>putpixel</a:t>
            </a:r>
            <a:r>
              <a:rPr lang="en-US" sz="2400" dirty="0" smtClean="0"/>
              <a:t>(x</a:t>
            </a:r>
            <a:r>
              <a:rPr lang="en-US" sz="2400" dirty="0"/>
              <a:t>, y, </a:t>
            </a:r>
            <a:r>
              <a:rPr lang="en-US" sz="2400" dirty="0" err="1"/>
              <a:t>fcolor</a:t>
            </a:r>
            <a:r>
              <a:rPr lang="en-US" sz="2400" dirty="0"/>
              <a:t>); </a:t>
            </a:r>
            <a:endParaRPr lang="en-US" sz="2400" dirty="0" smtClean="0"/>
          </a:p>
          <a:p>
            <a:r>
              <a:rPr lang="en-US" sz="2400" dirty="0" err="1" smtClean="0"/>
              <a:t>boundary_fill</a:t>
            </a:r>
            <a:r>
              <a:rPr lang="en-US" sz="2400" dirty="0" smtClean="0"/>
              <a:t>(x </a:t>
            </a:r>
            <a:r>
              <a:rPr lang="en-US" sz="2400" dirty="0"/>
              <a:t>+ 1, y, </a:t>
            </a:r>
            <a:r>
              <a:rPr lang="en-US" sz="2400" dirty="0" err="1"/>
              <a:t>fcolor</a:t>
            </a:r>
            <a:r>
              <a:rPr lang="en-US" sz="2400" dirty="0"/>
              <a:t>, </a:t>
            </a:r>
            <a:r>
              <a:rPr lang="en-US" sz="2400" dirty="0" err="1"/>
              <a:t>bcolor</a:t>
            </a:r>
            <a:r>
              <a:rPr lang="en-US" sz="2400" dirty="0"/>
              <a:t>); </a:t>
            </a:r>
            <a:endParaRPr lang="en-US" sz="2400" dirty="0" smtClean="0"/>
          </a:p>
          <a:p>
            <a:r>
              <a:rPr lang="en-US" sz="2400" dirty="0" err="1" smtClean="0"/>
              <a:t>boundary_fill</a:t>
            </a:r>
            <a:r>
              <a:rPr lang="en-US" sz="2400" dirty="0" smtClean="0"/>
              <a:t>(x </a:t>
            </a:r>
            <a:r>
              <a:rPr lang="en-US" sz="2400" dirty="0"/>
              <a:t>, y+1, </a:t>
            </a:r>
            <a:r>
              <a:rPr lang="en-US" sz="2400" dirty="0" err="1"/>
              <a:t>fcolor</a:t>
            </a:r>
            <a:r>
              <a:rPr lang="en-US" sz="2400" dirty="0"/>
              <a:t>, </a:t>
            </a:r>
            <a:r>
              <a:rPr lang="en-US" sz="2400" dirty="0" err="1"/>
              <a:t>bcolor</a:t>
            </a:r>
            <a:r>
              <a:rPr lang="en-US" sz="2400" dirty="0"/>
              <a:t>); </a:t>
            </a:r>
            <a:endParaRPr lang="en-US" sz="2400" dirty="0" smtClean="0"/>
          </a:p>
          <a:p>
            <a:r>
              <a:rPr lang="en-US" sz="2400" dirty="0" err="1" smtClean="0"/>
              <a:t>boundary_fill</a:t>
            </a:r>
            <a:r>
              <a:rPr lang="en-US" sz="2400" dirty="0" smtClean="0"/>
              <a:t>(x+1</a:t>
            </a:r>
            <a:r>
              <a:rPr lang="en-US" sz="2400" dirty="0"/>
              <a:t>, y + 1, </a:t>
            </a:r>
            <a:r>
              <a:rPr lang="en-US" sz="2400" dirty="0" err="1"/>
              <a:t>fcolor</a:t>
            </a:r>
            <a:r>
              <a:rPr lang="en-US" sz="2400" dirty="0"/>
              <a:t>, </a:t>
            </a:r>
            <a:r>
              <a:rPr lang="en-US" sz="2400" dirty="0" err="1"/>
              <a:t>bcolor</a:t>
            </a:r>
            <a:r>
              <a:rPr lang="en-US" sz="2400" dirty="0" smtClean="0"/>
              <a:t>);</a:t>
            </a:r>
          </a:p>
          <a:p>
            <a:r>
              <a:rPr lang="en-US" sz="2400" dirty="0" smtClean="0"/>
              <a:t> </a:t>
            </a:r>
            <a:r>
              <a:rPr lang="en-US" sz="2400" dirty="0" err="1"/>
              <a:t>boundary_fill</a:t>
            </a:r>
            <a:r>
              <a:rPr lang="en-US" sz="2400" dirty="0"/>
              <a:t>(x-1, y - 1, </a:t>
            </a:r>
            <a:r>
              <a:rPr lang="en-US" sz="2400" dirty="0" err="1"/>
              <a:t>fcolor</a:t>
            </a:r>
            <a:r>
              <a:rPr lang="en-US" sz="2400" dirty="0"/>
              <a:t>, </a:t>
            </a:r>
            <a:r>
              <a:rPr lang="en-US" sz="2400" dirty="0" err="1"/>
              <a:t>bcolor</a:t>
            </a:r>
            <a:r>
              <a:rPr lang="en-US" sz="2400" dirty="0"/>
              <a:t>); </a:t>
            </a:r>
            <a:endParaRPr lang="en-US" sz="2400" dirty="0" smtClean="0"/>
          </a:p>
          <a:p>
            <a:r>
              <a:rPr lang="en-US" sz="2400" dirty="0" err="1" smtClean="0"/>
              <a:t>boundary_fill</a:t>
            </a:r>
            <a:r>
              <a:rPr lang="en-US" sz="2400" dirty="0" smtClean="0"/>
              <a:t>(x-1</a:t>
            </a:r>
            <a:r>
              <a:rPr lang="en-US" sz="2400" dirty="0"/>
              <a:t>, y, </a:t>
            </a:r>
            <a:r>
              <a:rPr lang="en-US" sz="2400" dirty="0" err="1"/>
              <a:t>fcolor</a:t>
            </a:r>
            <a:r>
              <a:rPr lang="en-US" sz="2400" dirty="0"/>
              <a:t>, </a:t>
            </a:r>
            <a:r>
              <a:rPr lang="en-US" sz="2400" dirty="0" err="1"/>
              <a:t>bcolor</a:t>
            </a:r>
            <a:r>
              <a:rPr lang="en-US" sz="2400" dirty="0"/>
              <a:t>); </a:t>
            </a:r>
            <a:endParaRPr lang="en-US" sz="2400" dirty="0" smtClean="0"/>
          </a:p>
          <a:p>
            <a:r>
              <a:rPr lang="en-US" sz="2400" dirty="0" err="1" smtClean="0"/>
              <a:t>boundary_fill</a:t>
            </a:r>
            <a:r>
              <a:rPr lang="en-US" sz="2400" dirty="0" smtClean="0"/>
              <a:t>(x </a:t>
            </a:r>
            <a:r>
              <a:rPr lang="en-US" sz="2400" dirty="0"/>
              <a:t>, y-1, </a:t>
            </a:r>
            <a:r>
              <a:rPr lang="en-US" sz="2400" dirty="0" err="1"/>
              <a:t>fcolor</a:t>
            </a:r>
            <a:r>
              <a:rPr lang="en-US" sz="2400" dirty="0"/>
              <a:t>, </a:t>
            </a:r>
            <a:r>
              <a:rPr lang="en-US" sz="2400" dirty="0" err="1"/>
              <a:t>bcolor</a:t>
            </a:r>
            <a:r>
              <a:rPr lang="en-US" sz="2400" dirty="0"/>
              <a:t>); </a:t>
            </a:r>
            <a:endParaRPr lang="en-US" sz="2400" dirty="0" smtClean="0"/>
          </a:p>
          <a:p>
            <a:r>
              <a:rPr lang="en-US" sz="2400" dirty="0" err="1" smtClean="0"/>
              <a:t>boundary_fill</a:t>
            </a:r>
            <a:r>
              <a:rPr lang="en-US" sz="2400" dirty="0" smtClean="0"/>
              <a:t>(x-1</a:t>
            </a:r>
            <a:r>
              <a:rPr lang="en-US" sz="2400" dirty="0"/>
              <a:t>, y + 1, </a:t>
            </a:r>
            <a:r>
              <a:rPr lang="en-US" sz="2400" dirty="0" err="1"/>
              <a:t>fcolor</a:t>
            </a:r>
            <a:r>
              <a:rPr lang="en-US" sz="2400" dirty="0"/>
              <a:t>, </a:t>
            </a:r>
            <a:r>
              <a:rPr lang="en-US" sz="2400" dirty="0" err="1"/>
              <a:t>bcolor</a:t>
            </a:r>
            <a:r>
              <a:rPr lang="en-US" sz="2400" dirty="0" smtClean="0"/>
              <a:t>);</a:t>
            </a:r>
          </a:p>
          <a:p>
            <a:r>
              <a:rPr lang="en-US" sz="2400" dirty="0" smtClean="0"/>
              <a:t> </a:t>
            </a:r>
            <a:r>
              <a:rPr lang="en-US" sz="2400" dirty="0" err="1"/>
              <a:t>boundary_fill</a:t>
            </a:r>
            <a:r>
              <a:rPr lang="en-US" sz="2400" dirty="0"/>
              <a:t>(x+1, y - 1, </a:t>
            </a:r>
            <a:r>
              <a:rPr lang="en-US" sz="2400" dirty="0" err="1"/>
              <a:t>fcolor</a:t>
            </a:r>
            <a:r>
              <a:rPr lang="en-US" sz="2400" dirty="0"/>
              <a:t>, </a:t>
            </a:r>
            <a:r>
              <a:rPr lang="en-US" sz="2400" dirty="0" err="1"/>
              <a:t>bcolor</a:t>
            </a:r>
            <a:r>
              <a:rPr lang="en-US" sz="2400" dirty="0"/>
              <a:t>); </a:t>
            </a:r>
            <a:endParaRPr lang="en-US" sz="2400" dirty="0" smtClean="0"/>
          </a:p>
          <a:p>
            <a:r>
              <a:rPr lang="en-US" sz="2400" dirty="0" smtClean="0"/>
              <a:t>}</a:t>
            </a:r>
          </a:p>
          <a:p>
            <a:r>
              <a:rPr lang="en-US" sz="2400" dirty="0" smtClean="0"/>
              <a:t>}</a:t>
            </a:r>
            <a:endParaRPr lang="en-US" sz="2400" dirty="0"/>
          </a:p>
        </p:txBody>
      </p:sp>
    </p:spTree>
    <p:extLst>
      <p:ext uri="{BB962C8B-B14F-4D97-AF65-F5344CB8AC3E}">
        <p14:creationId xmlns:p14="http://schemas.microsoft.com/office/powerpoint/2010/main" val="369586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b="1" dirty="0">
                <a:solidFill>
                  <a:srgbClr val="FF0000"/>
                </a:solidFill>
              </a:rPr>
              <a:t>Seed Fill </a:t>
            </a:r>
            <a:r>
              <a:rPr lang="en-US" b="1" dirty="0" smtClean="0">
                <a:solidFill>
                  <a:srgbClr val="FF0000"/>
                </a:solidFill>
              </a:rPr>
              <a:t>:</a:t>
            </a:r>
            <a:r>
              <a:rPr lang="en-US" b="1" dirty="0" smtClean="0"/>
              <a:t>Flood </a:t>
            </a:r>
            <a:r>
              <a:rPr lang="en-US" b="1" dirty="0"/>
              <a:t>Fill Algorithm:</a:t>
            </a:r>
          </a:p>
        </p:txBody>
      </p:sp>
      <p:sp>
        <p:nvSpPr>
          <p:cNvPr id="3" name="Content Placeholder 2"/>
          <p:cNvSpPr>
            <a:spLocks noGrp="1"/>
          </p:cNvSpPr>
          <p:nvPr>
            <p:ph idx="1"/>
          </p:nvPr>
        </p:nvSpPr>
        <p:spPr>
          <a:xfrm>
            <a:off x="228600" y="685800"/>
            <a:ext cx="8839200" cy="5791200"/>
          </a:xfrm>
        </p:spPr>
        <p:txBody>
          <a:bodyPr>
            <a:normAutofit fontScale="92500" lnSpcReduction="20000"/>
          </a:bodyPr>
          <a:lstStyle/>
          <a:p>
            <a:pPr marL="0" indent="0">
              <a:buNone/>
            </a:pPr>
            <a:r>
              <a:rPr lang="en-US" dirty="0"/>
              <a:t>Sometimes we want to fill in (recolor) an area that is not defined within a single color boundary. We paint such areas by replacing a specified interior color instead of searching for a boundary color value. </a:t>
            </a:r>
            <a:r>
              <a:rPr lang="en-US" b="1" dirty="0"/>
              <a:t>This approach is called a flood-fill algorithm. </a:t>
            </a:r>
            <a:endParaRPr lang="en-US" b="1" dirty="0" smtClean="0"/>
          </a:p>
          <a:p>
            <a:pPr marL="514350" indent="-514350">
              <a:buAutoNum type="arabicPeriod"/>
            </a:pPr>
            <a:r>
              <a:rPr lang="en-US" dirty="0" smtClean="0"/>
              <a:t>We </a:t>
            </a:r>
            <a:r>
              <a:rPr lang="en-US" dirty="0"/>
              <a:t>start from a specified interior pixel (x, y) and reassign all pixel values that are currently set to a given interior color with the desired fill color. </a:t>
            </a:r>
            <a:endParaRPr lang="en-US" dirty="0" smtClean="0"/>
          </a:p>
          <a:p>
            <a:pPr marL="514350" indent="-514350">
              <a:buAutoNum type="arabicPeriod"/>
            </a:pPr>
            <a:r>
              <a:rPr lang="en-US" dirty="0" smtClean="0"/>
              <a:t> </a:t>
            </a:r>
            <a:r>
              <a:rPr lang="en-US" dirty="0"/>
              <a:t>If the area has more than one interior color, we can first reassign pixel values so that all interior pixels have the same color. </a:t>
            </a:r>
            <a:endParaRPr lang="en-US" dirty="0" smtClean="0"/>
          </a:p>
          <a:p>
            <a:pPr marL="514350" indent="-514350">
              <a:buAutoNum type="arabicPeriod"/>
            </a:pPr>
            <a:r>
              <a:rPr lang="en-US" dirty="0" smtClean="0"/>
              <a:t> </a:t>
            </a:r>
            <a:r>
              <a:rPr lang="en-US" dirty="0"/>
              <a:t>Using either 4-connected or 8-connected approach, we then step through pixel positions until all interior pixels have been repainted. </a:t>
            </a:r>
          </a:p>
        </p:txBody>
      </p:sp>
    </p:spTree>
    <p:extLst>
      <p:ext uri="{BB962C8B-B14F-4D97-AF65-F5344CB8AC3E}">
        <p14:creationId xmlns:p14="http://schemas.microsoft.com/office/powerpoint/2010/main" val="20207530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458200" cy="6553200"/>
          </a:xfrm>
        </p:spPr>
        <p:txBody>
          <a:bodyPr>
            <a:normAutofit fontScale="85000" lnSpcReduction="20000"/>
          </a:bodyPr>
          <a:lstStyle/>
          <a:p>
            <a:pPr marL="0" indent="0">
              <a:buNone/>
            </a:pPr>
            <a:r>
              <a:rPr lang="en-US" b="1" dirty="0">
                <a:solidFill>
                  <a:srgbClr val="FF0000"/>
                </a:solidFill>
              </a:rPr>
              <a:t>4-connected Flood Fill approach: </a:t>
            </a:r>
            <a:endParaRPr lang="en-US" b="1" dirty="0" smtClean="0">
              <a:solidFill>
                <a:srgbClr val="FF0000"/>
              </a:solidFill>
            </a:endParaRPr>
          </a:p>
          <a:p>
            <a:pPr marL="514350" indent="-514350">
              <a:buAutoNum type="arabicPeriod"/>
            </a:pPr>
            <a:r>
              <a:rPr lang="en-US" dirty="0" smtClean="0"/>
              <a:t>We </a:t>
            </a:r>
            <a:r>
              <a:rPr lang="en-US" dirty="0"/>
              <a:t>can implement flood fill algorithm by using recursion. </a:t>
            </a:r>
            <a:endParaRPr lang="en-US" dirty="0" smtClean="0"/>
          </a:p>
          <a:p>
            <a:pPr marL="514350" indent="-514350">
              <a:buAutoNum type="arabicPeriod"/>
            </a:pPr>
            <a:r>
              <a:rPr lang="en-US" dirty="0" smtClean="0"/>
              <a:t> </a:t>
            </a:r>
            <a:r>
              <a:rPr lang="en-US" dirty="0"/>
              <a:t>First all the pixels should be reassigned to common color. here common color is black. </a:t>
            </a:r>
            <a:endParaRPr lang="en-US" dirty="0" smtClean="0"/>
          </a:p>
          <a:p>
            <a:pPr marL="514350" indent="-514350">
              <a:buAutoNum type="arabicPeriod"/>
            </a:pPr>
            <a:r>
              <a:rPr lang="en-US" dirty="0" smtClean="0"/>
              <a:t>Start </a:t>
            </a:r>
            <a:r>
              <a:rPr lang="en-US" dirty="0"/>
              <a:t>with a point inside given object, check the following condition: </a:t>
            </a:r>
            <a:endParaRPr lang="en-US" dirty="0" smtClean="0"/>
          </a:p>
          <a:p>
            <a:pPr marL="0" indent="0">
              <a:buNone/>
            </a:pPr>
            <a:r>
              <a:rPr lang="en-US" dirty="0" smtClean="0"/>
              <a:t>if(</a:t>
            </a:r>
            <a:r>
              <a:rPr lang="en-US" dirty="0" err="1" smtClean="0"/>
              <a:t>getpixel</a:t>
            </a:r>
            <a:r>
              <a:rPr lang="en-US" dirty="0" smtClean="0"/>
              <a:t>(</a:t>
            </a:r>
            <a:r>
              <a:rPr lang="en-US" dirty="0" err="1" smtClean="0"/>
              <a:t>x,y</a:t>
            </a:r>
            <a:r>
              <a:rPr lang="en-US" dirty="0"/>
              <a:t>)==</a:t>
            </a:r>
            <a:r>
              <a:rPr lang="en-US" dirty="0" err="1"/>
              <a:t>old_col</a:t>
            </a:r>
            <a:r>
              <a:rPr lang="en-US" dirty="0"/>
              <a:t>)---</a:t>
            </a:r>
            <a:r>
              <a:rPr lang="en-US" dirty="0" err="1"/>
              <a:t>old_col</a:t>
            </a:r>
            <a:r>
              <a:rPr lang="en-US" dirty="0"/>
              <a:t> is common color </a:t>
            </a:r>
            <a:endParaRPr lang="en-US" dirty="0" smtClean="0"/>
          </a:p>
          <a:p>
            <a:pPr marL="0" indent="0">
              <a:buNone/>
            </a:pPr>
            <a:r>
              <a:rPr lang="en-US" dirty="0" smtClean="0"/>
              <a:t>4</a:t>
            </a:r>
            <a:r>
              <a:rPr lang="en-US" dirty="0"/>
              <a:t>. If above condition is satisfied, then following 4 steps are followed in filling the object. </a:t>
            </a:r>
            <a:endParaRPr lang="en-US" dirty="0" smtClean="0"/>
          </a:p>
          <a:p>
            <a:pPr marL="0" indent="0">
              <a:buNone/>
            </a:pPr>
            <a:r>
              <a:rPr lang="en-US" dirty="0" smtClean="0"/>
              <a:t>//</a:t>
            </a:r>
            <a:r>
              <a:rPr lang="en-US" dirty="0"/>
              <a:t>Recursive 4-way </a:t>
            </a:r>
            <a:r>
              <a:rPr lang="en-US" dirty="0" err="1"/>
              <a:t>floodfill</a:t>
            </a:r>
            <a:r>
              <a:rPr lang="en-US" dirty="0"/>
              <a:t>. </a:t>
            </a:r>
            <a:endParaRPr lang="en-US" dirty="0" smtClean="0"/>
          </a:p>
          <a:p>
            <a:pPr marL="0" indent="0">
              <a:buNone/>
            </a:pPr>
            <a:r>
              <a:rPr lang="en-US" dirty="0" err="1" smtClean="0"/>
              <a:t>putpixel</a:t>
            </a:r>
            <a:r>
              <a:rPr lang="en-US" dirty="0" smtClean="0"/>
              <a:t>(</a:t>
            </a:r>
            <a:r>
              <a:rPr lang="en-US" dirty="0" err="1" smtClean="0"/>
              <a:t>x,y,fill_col</a:t>
            </a:r>
            <a:r>
              <a:rPr lang="en-US" dirty="0" smtClean="0"/>
              <a:t>);</a:t>
            </a:r>
          </a:p>
          <a:p>
            <a:pPr marL="0" indent="0">
              <a:buNone/>
            </a:pPr>
            <a:r>
              <a:rPr lang="en-US" dirty="0" smtClean="0"/>
              <a:t> </a:t>
            </a:r>
            <a:r>
              <a:rPr lang="en-US" dirty="0"/>
              <a:t>flood(x+1,y,fill_col,old_col</a:t>
            </a:r>
            <a:r>
              <a:rPr lang="en-US" dirty="0" smtClean="0"/>
              <a:t>);</a:t>
            </a:r>
          </a:p>
          <a:p>
            <a:pPr marL="0" indent="0">
              <a:buNone/>
            </a:pPr>
            <a:r>
              <a:rPr lang="en-US" dirty="0" smtClean="0"/>
              <a:t> </a:t>
            </a:r>
            <a:r>
              <a:rPr lang="en-US" dirty="0"/>
              <a:t>flood(x-1,y,fill_col,old_col</a:t>
            </a:r>
            <a:r>
              <a:rPr lang="en-US" dirty="0" smtClean="0"/>
              <a:t>);</a:t>
            </a:r>
          </a:p>
          <a:p>
            <a:pPr marL="0" indent="0">
              <a:buNone/>
            </a:pPr>
            <a:r>
              <a:rPr lang="en-US" dirty="0" smtClean="0"/>
              <a:t> </a:t>
            </a:r>
            <a:r>
              <a:rPr lang="en-US" dirty="0"/>
              <a:t>flood(x,y+1,fill_col,old_col); </a:t>
            </a:r>
            <a:endParaRPr lang="en-US" dirty="0" smtClean="0"/>
          </a:p>
          <a:p>
            <a:pPr marL="0" indent="0">
              <a:buNone/>
            </a:pPr>
            <a:r>
              <a:rPr lang="en-US" dirty="0" smtClean="0"/>
              <a:t>flood(x,y-1,fill_col,old_col</a:t>
            </a:r>
            <a:r>
              <a:rPr lang="en-US" dirty="0"/>
              <a: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733800"/>
            <a:ext cx="31337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924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534400" cy="6629400"/>
          </a:xfrm>
        </p:spPr>
        <p:txBody>
          <a:bodyPr>
            <a:normAutofit fontScale="70000" lnSpcReduction="20000"/>
          </a:bodyPr>
          <a:lstStyle/>
          <a:p>
            <a:pPr marL="0" indent="0">
              <a:buNone/>
            </a:pPr>
            <a:r>
              <a:rPr lang="en-US" sz="4000" b="1" dirty="0"/>
              <a:t>8-connected Flood fill approach: </a:t>
            </a:r>
            <a:endParaRPr lang="en-US" sz="4000" b="1" dirty="0" smtClean="0"/>
          </a:p>
          <a:p>
            <a:pPr marL="514350" indent="-514350">
              <a:buAutoNum type="arabicPeriod"/>
            </a:pPr>
            <a:r>
              <a:rPr lang="en-US" dirty="0" smtClean="0"/>
              <a:t>We </a:t>
            </a:r>
            <a:r>
              <a:rPr lang="en-US" dirty="0"/>
              <a:t>can implement flood fill algorithm by using recursion. </a:t>
            </a:r>
            <a:endParaRPr lang="en-US" dirty="0" smtClean="0"/>
          </a:p>
          <a:p>
            <a:pPr marL="514350" indent="-514350">
              <a:buAutoNum type="arabicPeriod"/>
            </a:pPr>
            <a:r>
              <a:rPr lang="en-US" dirty="0" smtClean="0"/>
              <a:t> </a:t>
            </a:r>
            <a:r>
              <a:rPr lang="en-US" dirty="0"/>
              <a:t>First all the pixels should be reassigned to common color. here common color is black. </a:t>
            </a:r>
            <a:endParaRPr lang="en-US" dirty="0" smtClean="0"/>
          </a:p>
          <a:p>
            <a:pPr marL="514350" indent="-514350">
              <a:buAutoNum type="arabicPeriod"/>
            </a:pPr>
            <a:r>
              <a:rPr lang="en-US" dirty="0" smtClean="0"/>
              <a:t>Start </a:t>
            </a:r>
            <a:r>
              <a:rPr lang="en-US" dirty="0"/>
              <a:t>with a point inside given object, check the following condition: if(</a:t>
            </a:r>
            <a:r>
              <a:rPr lang="en-US" dirty="0" err="1"/>
              <a:t>getpixel</a:t>
            </a:r>
            <a:r>
              <a:rPr lang="en-US" dirty="0"/>
              <a:t>(</a:t>
            </a:r>
            <a:r>
              <a:rPr lang="en-US" dirty="0" err="1"/>
              <a:t>x,y</a:t>
            </a:r>
            <a:r>
              <a:rPr lang="en-US" dirty="0"/>
              <a:t>)==</a:t>
            </a:r>
            <a:r>
              <a:rPr lang="en-US" dirty="0" err="1"/>
              <a:t>old_col</a:t>
            </a:r>
            <a:r>
              <a:rPr lang="en-US" dirty="0"/>
              <a:t>)---</a:t>
            </a:r>
            <a:r>
              <a:rPr lang="en-US" dirty="0" err="1"/>
              <a:t>old_col</a:t>
            </a:r>
            <a:r>
              <a:rPr lang="en-US" dirty="0"/>
              <a:t> is common color </a:t>
            </a:r>
            <a:endParaRPr lang="en-US" dirty="0" smtClean="0"/>
          </a:p>
          <a:p>
            <a:pPr marL="514350" indent="-514350">
              <a:buAutoNum type="arabicPeriod"/>
            </a:pPr>
            <a:r>
              <a:rPr lang="en-US" dirty="0" smtClean="0"/>
              <a:t>If </a:t>
            </a:r>
            <a:r>
              <a:rPr lang="en-US" dirty="0"/>
              <a:t>above condition is satisfied, then following 8 steps are followed in filling the object</a:t>
            </a:r>
            <a:r>
              <a:rPr lang="en-US" dirty="0" smtClean="0"/>
              <a:t>.</a:t>
            </a:r>
          </a:p>
          <a:p>
            <a:pPr marL="0" indent="0">
              <a:buNone/>
            </a:pPr>
            <a:r>
              <a:rPr lang="en-US" dirty="0" smtClean="0"/>
              <a:t> </a:t>
            </a:r>
            <a:r>
              <a:rPr lang="en-US" dirty="0"/>
              <a:t>//Recursive 4-way </a:t>
            </a:r>
            <a:r>
              <a:rPr lang="en-US" dirty="0" err="1"/>
              <a:t>floodfill</a:t>
            </a:r>
            <a:r>
              <a:rPr lang="en-US" dirty="0" smtClean="0"/>
              <a:t>.</a:t>
            </a:r>
          </a:p>
          <a:p>
            <a:pPr marL="0" indent="0">
              <a:buNone/>
            </a:pPr>
            <a:r>
              <a:rPr lang="en-US" dirty="0" smtClean="0"/>
              <a:t> </a:t>
            </a:r>
            <a:r>
              <a:rPr lang="en-US" dirty="0" err="1"/>
              <a:t>putpixel</a:t>
            </a:r>
            <a:r>
              <a:rPr lang="en-US" dirty="0"/>
              <a:t>(</a:t>
            </a:r>
            <a:r>
              <a:rPr lang="en-US" dirty="0" err="1"/>
              <a:t>x,y,fill_col</a:t>
            </a:r>
            <a:r>
              <a:rPr lang="en-US" dirty="0"/>
              <a:t>); </a:t>
            </a:r>
            <a:endParaRPr lang="en-US" dirty="0" smtClean="0"/>
          </a:p>
          <a:p>
            <a:pPr marL="0" indent="0">
              <a:buNone/>
            </a:pPr>
            <a:r>
              <a:rPr lang="en-US" dirty="0" smtClean="0"/>
              <a:t>flood(x+1,y,fill_col,old_col);</a:t>
            </a:r>
          </a:p>
          <a:p>
            <a:pPr marL="0" indent="0">
              <a:buNone/>
            </a:pPr>
            <a:r>
              <a:rPr lang="en-US" dirty="0" smtClean="0"/>
              <a:t> </a:t>
            </a:r>
            <a:r>
              <a:rPr lang="en-US" dirty="0"/>
              <a:t>flood(x-1,y,fill_col,old_col); </a:t>
            </a:r>
            <a:endParaRPr lang="en-US" dirty="0" smtClean="0"/>
          </a:p>
          <a:p>
            <a:pPr marL="0" indent="0">
              <a:buNone/>
            </a:pPr>
            <a:r>
              <a:rPr lang="en-US" dirty="0" smtClean="0"/>
              <a:t>flood(x,y+1,fill_col,old_col);</a:t>
            </a:r>
          </a:p>
          <a:p>
            <a:pPr marL="0" indent="0">
              <a:buNone/>
            </a:pPr>
            <a:r>
              <a:rPr lang="en-US" dirty="0" smtClean="0"/>
              <a:t> </a:t>
            </a:r>
            <a:r>
              <a:rPr lang="en-US" dirty="0"/>
              <a:t>flood(x,y-1,fill_col,old_col); </a:t>
            </a:r>
            <a:endParaRPr lang="en-US" dirty="0" smtClean="0"/>
          </a:p>
          <a:p>
            <a:pPr marL="0" indent="0">
              <a:buNone/>
            </a:pPr>
            <a:r>
              <a:rPr lang="en-US" dirty="0" smtClean="0"/>
              <a:t>flood(x </a:t>
            </a:r>
            <a:r>
              <a:rPr lang="en-US" dirty="0"/>
              <a:t>+ 1, y - 1, </a:t>
            </a:r>
            <a:r>
              <a:rPr lang="en-US" dirty="0" err="1"/>
              <a:t>fill_col</a:t>
            </a:r>
            <a:r>
              <a:rPr lang="en-US" dirty="0"/>
              <a:t>, </a:t>
            </a:r>
            <a:r>
              <a:rPr lang="en-US" dirty="0" err="1"/>
              <a:t>old_col</a:t>
            </a:r>
            <a:r>
              <a:rPr lang="en-US" dirty="0"/>
              <a:t>); </a:t>
            </a:r>
            <a:endParaRPr lang="en-US" dirty="0" smtClean="0"/>
          </a:p>
          <a:p>
            <a:pPr marL="0" indent="0">
              <a:buNone/>
            </a:pPr>
            <a:r>
              <a:rPr lang="en-US" dirty="0" smtClean="0"/>
              <a:t>flood(x </a:t>
            </a:r>
            <a:r>
              <a:rPr lang="en-US" dirty="0"/>
              <a:t>+ 1, y + 1, </a:t>
            </a:r>
            <a:r>
              <a:rPr lang="en-US" dirty="0" err="1"/>
              <a:t>fill_col</a:t>
            </a:r>
            <a:r>
              <a:rPr lang="en-US" dirty="0"/>
              <a:t>, </a:t>
            </a:r>
            <a:r>
              <a:rPr lang="en-US" dirty="0" err="1"/>
              <a:t>old_col</a:t>
            </a:r>
            <a:r>
              <a:rPr lang="en-US" dirty="0"/>
              <a:t>); </a:t>
            </a:r>
            <a:endParaRPr lang="en-US" dirty="0" smtClean="0"/>
          </a:p>
          <a:p>
            <a:pPr marL="0" indent="0">
              <a:buNone/>
            </a:pPr>
            <a:r>
              <a:rPr lang="en-US" dirty="0" smtClean="0"/>
              <a:t>flood(x </a:t>
            </a:r>
            <a:r>
              <a:rPr lang="en-US" dirty="0"/>
              <a:t>- 1, y - 1, </a:t>
            </a:r>
            <a:r>
              <a:rPr lang="en-US" dirty="0" err="1"/>
              <a:t>fill_col</a:t>
            </a:r>
            <a:r>
              <a:rPr lang="en-US" dirty="0"/>
              <a:t>, </a:t>
            </a:r>
            <a:r>
              <a:rPr lang="en-US" dirty="0" err="1"/>
              <a:t>old_col</a:t>
            </a:r>
            <a:r>
              <a:rPr lang="en-US" dirty="0"/>
              <a:t>); </a:t>
            </a:r>
            <a:endParaRPr lang="en-US" dirty="0" smtClean="0"/>
          </a:p>
          <a:p>
            <a:pPr marL="0" indent="0">
              <a:buNone/>
            </a:pPr>
            <a:r>
              <a:rPr lang="en-US" dirty="0" smtClean="0"/>
              <a:t>flood(x </a:t>
            </a:r>
            <a:r>
              <a:rPr lang="en-US" dirty="0"/>
              <a:t>- 1, y + 1, </a:t>
            </a:r>
            <a:r>
              <a:rPr lang="en-US" dirty="0" err="1"/>
              <a:t>fill_col</a:t>
            </a:r>
            <a:r>
              <a:rPr lang="en-US" dirty="0"/>
              <a:t>, </a:t>
            </a:r>
            <a:r>
              <a:rPr lang="en-US" dirty="0" err="1"/>
              <a:t>old_col</a:t>
            </a:r>
            <a:r>
              <a:rPr lang="en-US" dirty="0"/>
              <a: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048000"/>
            <a:ext cx="317182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573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2200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38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6543675"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8893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DA line Drawing Algorithm in Computer Graph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4772025" cy="3644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57800" y="228600"/>
            <a:ext cx="3657600" cy="3416320"/>
          </a:xfrm>
          <a:prstGeom prst="rect">
            <a:avLst/>
          </a:prstGeom>
          <a:noFill/>
        </p:spPr>
        <p:txBody>
          <a:bodyPr wrap="square" rtlCol="0">
            <a:spAutoFit/>
          </a:bodyPr>
          <a:lstStyle/>
          <a:p>
            <a:pPr fontAlgn="base"/>
            <a:r>
              <a:rPr lang="en-US" dirty="0"/>
              <a:t>The coordinates of drawn line are-</a:t>
            </a:r>
          </a:p>
          <a:p>
            <a:pPr fontAlgn="base"/>
            <a:r>
              <a:rPr lang="en-US" b="1" dirty="0"/>
              <a:t>P</a:t>
            </a:r>
            <a:r>
              <a:rPr lang="en-US" b="1" baseline="-25000" dirty="0"/>
              <a:t>1 </a:t>
            </a:r>
            <a:r>
              <a:rPr lang="en-US" b="1" dirty="0"/>
              <a:t>= (2, 8)</a:t>
            </a:r>
            <a:endParaRPr lang="en-US" dirty="0"/>
          </a:p>
          <a:p>
            <a:pPr fontAlgn="base"/>
            <a:r>
              <a:rPr lang="en-US" b="1" dirty="0"/>
              <a:t>P</a:t>
            </a:r>
            <a:r>
              <a:rPr lang="en-US" b="1" baseline="-25000" dirty="0"/>
              <a:t>2 </a:t>
            </a:r>
            <a:r>
              <a:rPr lang="en-US" b="1" dirty="0"/>
              <a:t>= (3, 9)</a:t>
            </a:r>
            <a:endParaRPr lang="en-US" dirty="0"/>
          </a:p>
          <a:p>
            <a:pPr fontAlgn="base"/>
            <a:r>
              <a:rPr lang="en-US" b="1" dirty="0"/>
              <a:t>P</a:t>
            </a:r>
            <a:r>
              <a:rPr lang="en-US" b="1" baseline="-25000" dirty="0"/>
              <a:t>3 </a:t>
            </a:r>
            <a:r>
              <a:rPr lang="en-US" b="1" dirty="0"/>
              <a:t>= (4, 10)</a:t>
            </a:r>
            <a:endParaRPr lang="en-US" dirty="0"/>
          </a:p>
          <a:p>
            <a:pPr fontAlgn="base"/>
            <a:r>
              <a:rPr lang="en-US" b="1" dirty="0"/>
              <a:t>P</a:t>
            </a:r>
            <a:r>
              <a:rPr lang="en-US" b="1" baseline="-25000" dirty="0"/>
              <a:t>4 </a:t>
            </a:r>
            <a:r>
              <a:rPr lang="en-US" b="1" dirty="0"/>
              <a:t>= (5, 11)</a:t>
            </a:r>
            <a:endParaRPr lang="en-US" dirty="0"/>
          </a:p>
          <a:p>
            <a:pPr fontAlgn="base"/>
            <a:r>
              <a:rPr lang="en-US" b="1" dirty="0"/>
              <a:t>P</a:t>
            </a:r>
            <a:r>
              <a:rPr lang="en-US" b="1" baseline="-25000" dirty="0"/>
              <a:t>5 </a:t>
            </a:r>
            <a:r>
              <a:rPr lang="en-US" b="1" dirty="0"/>
              <a:t>= (6, 12)</a:t>
            </a:r>
            <a:endParaRPr lang="en-US" dirty="0"/>
          </a:p>
          <a:p>
            <a:pPr fontAlgn="base"/>
            <a:r>
              <a:rPr lang="en-US" b="1" dirty="0"/>
              <a:t>P</a:t>
            </a:r>
            <a:r>
              <a:rPr lang="en-US" b="1" baseline="-25000" dirty="0"/>
              <a:t>6 </a:t>
            </a:r>
            <a:r>
              <a:rPr lang="en-US" b="1" dirty="0" smtClean="0"/>
              <a:t>=(7,13</a:t>
            </a:r>
            <a:r>
              <a:rPr lang="en-US" b="1" dirty="0"/>
              <a:t>)                                                  </a:t>
            </a:r>
            <a:r>
              <a:rPr lang="en-US" b="1" dirty="0" smtClean="0"/>
              <a:t>P</a:t>
            </a:r>
            <a:r>
              <a:rPr lang="en-US" b="1" baseline="-25000" dirty="0" smtClean="0"/>
              <a:t>7</a:t>
            </a:r>
            <a:r>
              <a:rPr lang="en-US" b="1" baseline="-25000" dirty="0"/>
              <a:t> </a:t>
            </a:r>
            <a:r>
              <a:rPr lang="en-US" b="1" dirty="0"/>
              <a:t>= (8, 14)</a:t>
            </a:r>
            <a:endParaRPr lang="en-US" dirty="0"/>
          </a:p>
          <a:p>
            <a:pPr fontAlgn="base"/>
            <a:r>
              <a:rPr lang="en-US" b="1" dirty="0"/>
              <a:t>P</a:t>
            </a:r>
            <a:r>
              <a:rPr lang="en-US" b="1" baseline="-25000" dirty="0"/>
              <a:t>8 </a:t>
            </a:r>
            <a:r>
              <a:rPr lang="en-US" b="1" dirty="0"/>
              <a:t>= (9, 15)</a:t>
            </a:r>
            <a:endParaRPr lang="en-US" dirty="0"/>
          </a:p>
          <a:p>
            <a:pPr fontAlgn="base"/>
            <a:r>
              <a:rPr lang="en-US" b="1" dirty="0"/>
              <a:t>P</a:t>
            </a:r>
            <a:r>
              <a:rPr lang="en-US" b="1" baseline="-25000" dirty="0"/>
              <a:t>9 </a:t>
            </a:r>
            <a:r>
              <a:rPr lang="en-US" b="1" dirty="0"/>
              <a:t>= (10, 16)</a:t>
            </a:r>
            <a:endParaRPr lang="en-US" dirty="0"/>
          </a:p>
          <a:p>
            <a:pPr fontAlgn="base"/>
            <a:r>
              <a:rPr lang="en-US" b="1" dirty="0"/>
              <a:t>P</a:t>
            </a:r>
            <a:r>
              <a:rPr lang="en-US" b="1" baseline="-25000" dirty="0"/>
              <a:t>10 </a:t>
            </a:r>
            <a:r>
              <a:rPr lang="en-US" b="1" dirty="0"/>
              <a:t>= (11, 17)</a:t>
            </a:r>
            <a:endParaRPr lang="en-US" dirty="0"/>
          </a:p>
          <a:p>
            <a:endParaRPr lang="en-US" dirty="0"/>
          </a:p>
        </p:txBody>
      </p:sp>
      <p:sp>
        <p:nvSpPr>
          <p:cNvPr id="3" name="TextBox 2"/>
          <p:cNvSpPr txBox="1"/>
          <p:nvPr/>
        </p:nvSpPr>
        <p:spPr>
          <a:xfrm>
            <a:off x="152400" y="3644920"/>
            <a:ext cx="8763000" cy="2862322"/>
          </a:xfrm>
          <a:prstGeom prst="rect">
            <a:avLst/>
          </a:prstGeom>
          <a:noFill/>
        </p:spPr>
        <p:txBody>
          <a:bodyPr wrap="square" rtlCol="0">
            <a:spAutoFit/>
          </a:bodyPr>
          <a:lstStyle/>
          <a:p>
            <a:pPr fontAlgn="base"/>
            <a:r>
              <a:rPr lang="en-US" b="1" dirty="0"/>
              <a:t>Advantages of Digital Differential Analyzer</a:t>
            </a:r>
          </a:p>
          <a:p>
            <a:pPr marL="285750" indent="-285750">
              <a:buFont typeface="Arial" panose="020B0604020202020204" pitchFamily="34" charset="0"/>
              <a:buChar char="•"/>
            </a:pPr>
            <a:r>
              <a:rPr lang="en-US" dirty="0" smtClean="0"/>
              <a:t>It </a:t>
            </a:r>
            <a:r>
              <a:rPr lang="en-US" dirty="0"/>
              <a:t>is a faster algorithm than the direct line equation.</a:t>
            </a:r>
          </a:p>
          <a:p>
            <a:pPr marL="285750" indent="-285750">
              <a:buFont typeface="Arial" panose="020B0604020202020204" pitchFamily="34" charset="0"/>
              <a:buChar char="•"/>
            </a:pPr>
            <a:r>
              <a:rPr lang="en-US" dirty="0"/>
              <a:t>We cannot use the multiplication method in Digital Differential Analyzer.</a:t>
            </a:r>
          </a:p>
          <a:p>
            <a:pPr marL="285750" indent="-285750">
              <a:buFont typeface="Arial" panose="020B0604020202020204" pitchFamily="34" charset="0"/>
              <a:buChar char="•"/>
            </a:pPr>
            <a:r>
              <a:rPr lang="en-US" dirty="0"/>
              <a:t>Digital Differential Analyzer algorithm tells us about the overflow of the point when the point changes its location.</a:t>
            </a:r>
          </a:p>
          <a:p>
            <a:pPr fontAlgn="base"/>
            <a:r>
              <a:rPr lang="en-US" b="1" dirty="0"/>
              <a:t>Disadvantages of Digital Differential Analyzer</a:t>
            </a:r>
          </a:p>
          <a:p>
            <a:pPr marL="285750" indent="-285750">
              <a:buFont typeface="Arial" panose="020B0604020202020204" pitchFamily="34" charset="0"/>
              <a:buChar char="•"/>
            </a:pPr>
            <a:r>
              <a:rPr lang="en-US" dirty="0"/>
              <a:t>The floating-point arithmetic implementation of the </a:t>
            </a:r>
            <a:r>
              <a:rPr lang="en-US" dirty="0" smtClean="0"/>
              <a:t>DDA </a:t>
            </a:r>
            <a:r>
              <a:rPr lang="en-US" dirty="0"/>
              <a:t>is time-consuming. </a:t>
            </a:r>
          </a:p>
          <a:p>
            <a:pPr marL="285750" indent="-285750">
              <a:buFont typeface="Arial" panose="020B0604020202020204" pitchFamily="34" charset="0"/>
              <a:buChar char="•"/>
            </a:pPr>
            <a:r>
              <a:rPr lang="en-US" dirty="0"/>
              <a:t>The method of round-off is also time-consuming.</a:t>
            </a:r>
          </a:p>
          <a:p>
            <a:pPr marL="285750" indent="-285750">
              <a:buFont typeface="Arial" panose="020B0604020202020204" pitchFamily="34" charset="0"/>
              <a:buChar char="•"/>
            </a:pPr>
            <a:r>
              <a:rPr lang="en-US" dirty="0"/>
              <a:t>Sometimes the point position is not accurate.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8370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2044</TotalTime>
  <Words>3383</Words>
  <Application>Microsoft Office PowerPoint</Application>
  <PresentationFormat>On-screen Show (4:3)</PresentationFormat>
  <Paragraphs>366</Paragraphs>
  <Slides>79</Slides>
  <Notes>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Two Dimensional Algorithm</vt:lpstr>
      <vt:lpstr>Line Scan Conversion</vt:lpstr>
      <vt:lpstr>The Line Equation</vt:lpstr>
      <vt:lpstr>PowerPoint Presentation</vt:lpstr>
      <vt:lpstr>DDA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Bresenham Line Drawing Algorithm</vt:lpstr>
      <vt:lpstr>BLA </vt:lpstr>
      <vt:lpstr>PowerPoint Presentation</vt:lpstr>
      <vt:lpstr>PowerPoint Presentation</vt:lpstr>
      <vt:lpstr>PowerPoint Presentation</vt:lpstr>
      <vt:lpstr>Summary of BLA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Slope –Ve and |M| ≤ 1</vt:lpstr>
      <vt:lpstr>PowerPoint Presentation</vt:lpstr>
      <vt:lpstr>PowerPoint Presentation</vt:lpstr>
      <vt:lpstr>PowerPoint Presentation</vt:lpstr>
      <vt:lpstr>Slope –Ve and |M| &gt;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Circle Algorithm</vt:lpstr>
      <vt:lpstr>Mid-point circle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Mid-point Ellipse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Area Filling </vt:lpstr>
      <vt:lpstr>PowerPoint Presentation</vt:lpstr>
      <vt:lpstr>PowerPoint Presentation</vt:lpstr>
      <vt:lpstr>Seed Fill :Boundary Fill Algorithm</vt:lpstr>
      <vt:lpstr>PowerPoint Presentation</vt:lpstr>
      <vt:lpstr>PowerPoint Presentation</vt:lpstr>
      <vt:lpstr>PowerPoint Presentation</vt:lpstr>
      <vt:lpstr>Seed Fill :Flood Fill Algorithm:</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Animation</dc:title>
  <dc:creator>user</dc:creator>
  <cp:lastModifiedBy>user</cp:lastModifiedBy>
  <cp:revision>132</cp:revision>
  <dcterms:created xsi:type="dcterms:W3CDTF">2022-08-23T15:54:37Z</dcterms:created>
  <dcterms:modified xsi:type="dcterms:W3CDTF">2022-09-08T01:16:40Z</dcterms:modified>
</cp:coreProperties>
</file>